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2"/>
  </p:notesMasterIdLst>
  <p:sldIdLst>
    <p:sldId id="267" r:id="rId3"/>
    <p:sldId id="370" r:id="rId4"/>
    <p:sldId id="386" r:id="rId5"/>
    <p:sldId id="357" r:id="rId6"/>
    <p:sldId id="358" r:id="rId7"/>
    <p:sldId id="359" r:id="rId8"/>
    <p:sldId id="360" r:id="rId9"/>
    <p:sldId id="361" r:id="rId10"/>
    <p:sldId id="362" r:id="rId11"/>
    <p:sldId id="363" r:id="rId12"/>
    <p:sldId id="364" r:id="rId13"/>
    <p:sldId id="365" r:id="rId14"/>
    <p:sldId id="366" r:id="rId15"/>
    <p:sldId id="368" r:id="rId16"/>
    <p:sldId id="367" r:id="rId17"/>
    <p:sldId id="369" r:id="rId18"/>
    <p:sldId id="371" r:id="rId19"/>
    <p:sldId id="372" r:id="rId20"/>
    <p:sldId id="374" r:id="rId21"/>
    <p:sldId id="375" r:id="rId22"/>
    <p:sldId id="376" r:id="rId23"/>
    <p:sldId id="287" r:id="rId24"/>
    <p:sldId id="283" r:id="rId25"/>
    <p:sldId id="284" r:id="rId26"/>
    <p:sldId id="307" r:id="rId27"/>
    <p:sldId id="288" r:id="rId28"/>
    <p:sldId id="388" r:id="rId29"/>
    <p:sldId id="389" r:id="rId30"/>
    <p:sldId id="306" r:id="rId31"/>
    <p:sldId id="295" r:id="rId32"/>
    <p:sldId id="296" r:id="rId33"/>
    <p:sldId id="297" r:id="rId34"/>
    <p:sldId id="298" r:id="rId35"/>
    <p:sldId id="299" r:id="rId36"/>
    <p:sldId id="300" r:id="rId37"/>
    <p:sldId id="308" r:id="rId38"/>
    <p:sldId id="378" r:id="rId39"/>
    <p:sldId id="273" r:id="rId40"/>
    <p:sldId id="387" r:id="rId41"/>
    <p:sldId id="390" r:id="rId42"/>
    <p:sldId id="391" r:id="rId43"/>
    <p:sldId id="392" r:id="rId44"/>
    <p:sldId id="393" r:id="rId45"/>
    <p:sldId id="394" r:id="rId46"/>
    <p:sldId id="395" r:id="rId47"/>
    <p:sldId id="396" r:id="rId48"/>
    <p:sldId id="397" r:id="rId49"/>
    <p:sldId id="256" r:id="rId50"/>
    <p:sldId id="257" r:id="rId51"/>
    <p:sldId id="258" r:id="rId52"/>
    <p:sldId id="259" r:id="rId53"/>
    <p:sldId id="260" r:id="rId54"/>
    <p:sldId id="261" r:id="rId55"/>
    <p:sldId id="262" r:id="rId56"/>
    <p:sldId id="263" r:id="rId57"/>
    <p:sldId id="264" r:id="rId58"/>
    <p:sldId id="265" r:id="rId59"/>
    <p:sldId id="266" r:id="rId60"/>
    <p:sldId id="39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0805" autoAdjust="0"/>
  </p:normalViewPr>
  <p:slideViewPr>
    <p:cSldViewPr snapToGrid="0">
      <p:cViewPr varScale="1">
        <p:scale>
          <a:sx n="96" d="100"/>
          <a:sy n="96" d="100"/>
        </p:scale>
        <p:origin x="90" y="1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_rels/data1.xml.rels><?xml version="1.0" encoding="UTF-8" standalone="yes"?>
<Relationships xmlns="http://schemas.openxmlformats.org/package/2006/relationships"><Relationship Id="rId3" Type="http://schemas.openxmlformats.org/officeDocument/2006/relationships/hyperlink" Target="http://www.deeplearning.net/software/theano/" TargetMode="External"/><Relationship Id="rId2" Type="http://schemas.openxmlformats.org/officeDocument/2006/relationships/hyperlink" Target="https://www.tensorflow.org/" TargetMode="External"/><Relationship Id="rId1" Type="http://schemas.openxmlformats.org/officeDocument/2006/relationships/hyperlink" Target="https://keras.io/" TargetMode="External"/><Relationship Id="rId4" Type="http://schemas.openxmlformats.org/officeDocument/2006/relationships/hyperlink" Target="https://github.com/Microsoft/CNTK/"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www.deeplearning.net/software/theano/" TargetMode="External"/><Relationship Id="rId2" Type="http://schemas.openxmlformats.org/officeDocument/2006/relationships/hyperlink" Target="https://www.tensorflow.org/" TargetMode="External"/><Relationship Id="rId1" Type="http://schemas.openxmlformats.org/officeDocument/2006/relationships/hyperlink" Target="https://keras.io/" TargetMode="External"/><Relationship Id="rId4" Type="http://schemas.openxmlformats.org/officeDocument/2006/relationships/hyperlink" Target="https://github.com/Microsoft/CNTK/"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947B56-7E39-4006-AC00-01565A41E0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63783AC-7F48-4A9A-8E5E-B6EB37BC3FC9}">
      <dgm:prSet phldrT="[Text]"/>
      <dgm:spPr>
        <a:solidFill>
          <a:schemeClr val="accent6">
            <a:lumMod val="20000"/>
            <a:lumOff val="80000"/>
          </a:schemeClr>
        </a:solidFill>
      </dgm:spPr>
      <dgm:t>
        <a:bodyPr/>
        <a:lstStyle/>
        <a:p>
          <a:r>
            <a:rPr lang="en-US" dirty="0" err="1">
              <a:solidFill>
                <a:schemeClr val="tx1"/>
              </a:solidFill>
              <a:hlinkClick xmlns:r="http://schemas.openxmlformats.org/officeDocument/2006/relationships" r:id="rId1"/>
            </a:rPr>
            <a:t>Keras</a:t>
          </a:r>
          <a:endParaRPr lang="en-US" dirty="0">
            <a:solidFill>
              <a:schemeClr val="tx1"/>
            </a:solidFill>
          </a:endParaRPr>
        </a:p>
      </dgm:t>
    </dgm:pt>
    <dgm:pt modelId="{E6A63204-B050-4B0F-B16E-8E29CBB45FE1}" type="parTrans" cxnId="{A8A42014-D502-4D7E-9009-491B62991879}">
      <dgm:prSet/>
      <dgm:spPr/>
      <dgm:t>
        <a:bodyPr/>
        <a:lstStyle/>
        <a:p>
          <a:endParaRPr lang="en-US"/>
        </a:p>
      </dgm:t>
    </dgm:pt>
    <dgm:pt modelId="{6D4191A3-D0D9-48A1-919E-E3BA8DA9115E}" type="sibTrans" cxnId="{A8A42014-D502-4D7E-9009-491B62991879}">
      <dgm:prSet/>
      <dgm:spPr/>
      <dgm:t>
        <a:bodyPr/>
        <a:lstStyle/>
        <a:p>
          <a:endParaRPr lang="en-US"/>
        </a:p>
      </dgm:t>
    </dgm:pt>
    <dgm:pt modelId="{EC6F3D37-95AF-4AE5-89D1-93FCD303CDA5}">
      <dgm:prSet phldrT="[Text]"/>
      <dgm:spPr>
        <a:solidFill>
          <a:schemeClr val="accent6">
            <a:lumMod val="20000"/>
            <a:lumOff val="80000"/>
          </a:schemeClr>
        </a:solidFill>
      </dgm:spPr>
      <dgm:t>
        <a:bodyPr/>
        <a:lstStyle/>
        <a:p>
          <a:r>
            <a:rPr lang="en-US" dirty="0" err="1">
              <a:solidFill>
                <a:schemeClr val="tx1"/>
              </a:solidFill>
              <a:hlinkClick xmlns:r="http://schemas.openxmlformats.org/officeDocument/2006/relationships" r:id="rId2"/>
            </a:rPr>
            <a:t>Tensorflow</a:t>
          </a:r>
          <a:endParaRPr lang="en-US" dirty="0">
            <a:solidFill>
              <a:schemeClr val="tx1"/>
            </a:solidFill>
          </a:endParaRPr>
        </a:p>
      </dgm:t>
    </dgm:pt>
    <dgm:pt modelId="{00984FEF-5DA3-4256-B1F5-396A7A3DBD0C}" type="parTrans" cxnId="{298A4281-4328-4229-9377-94D91E94A27E}">
      <dgm:prSet/>
      <dgm:spPr/>
      <dgm:t>
        <a:bodyPr/>
        <a:lstStyle/>
        <a:p>
          <a:endParaRPr lang="en-US"/>
        </a:p>
      </dgm:t>
    </dgm:pt>
    <dgm:pt modelId="{8E1174BC-3BB0-41B0-B436-1C74299F8191}" type="sibTrans" cxnId="{298A4281-4328-4229-9377-94D91E94A27E}">
      <dgm:prSet/>
      <dgm:spPr/>
      <dgm:t>
        <a:bodyPr/>
        <a:lstStyle/>
        <a:p>
          <a:endParaRPr lang="en-US"/>
        </a:p>
      </dgm:t>
    </dgm:pt>
    <dgm:pt modelId="{9E985B10-7DF9-4123-84BD-C367E2D9FBCA}">
      <dgm:prSet phldrT="[Text]"/>
      <dgm:spPr>
        <a:solidFill>
          <a:schemeClr val="accent6">
            <a:lumMod val="20000"/>
            <a:lumOff val="80000"/>
          </a:schemeClr>
        </a:solidFill>
      </dgm:spPr>
      <dgm:t>
        <a:bodyPr/>
        <a:lstStyle/>
        <a:p>
          <a:r>
            <a:rPr lang="en-US" dirty="0" err="1">
              <a:solidFill>
                <a:schemeClr val="tx1"/>
              </a:solidFill>
              <a:hlinkClick xmlns:r="http://schemas.openxmlformats.org/officeDocument/2006/relationships" r:id="rId3"/>
            </a:rPr>
            <a:t>Theano</a:t>
          </a:r>
          <a:endParaRPr lang="en-US" dirty="0">
            <a:solidFill>
              <a:schemeClr val="tx1"/>
            </a:solidFill>
          </a:endParaRPr>
        </a:p>
      </dgm:t>
    </dgm:pt>
    <dgm:pt modelId="{C393B2D8-2E37-43EE-A974-9F930F1D503B}" type="parTrans" cxnId="{69356C6F-68B0-41BF-A3FE-6DA91C7B7F38}">
      <dgm:prSet/>
      <dgm:spPr/>
      <dgm:t>
        <a:bodyPr/>
        <a:lstStyle/>
        <a:p>
          <a:endParaRPr lang="en-US"/>
        </a:p>
      </dgm:t>
    </dgm:pt>
    <dgm:pt modelId="{2E8F2105-0CEC-49DB-B82E-4D96E83A927F}" type="sibTrans" cxnId="{69356C6F-68B0-41BF-A3FE-6DA91C7B7F38}">
      <dgm:prSet/>
      <dgm:spPr/>
      <dgm:t>
        <a:bodyPr/>
        <a:lstStyle/>
        <a:p>
          <a:endParaRPr lang="en-US"/>
        </a:p>
      </dgm:t>
    </dgm:pt>
    <dgm:pt modelId="{3254691B-D34F-4913-A532-EA77D4CEB713}">
      <dgm:prSet phldrT="[Text]"/>
      <dgm:spPr>
        <a:solidFill>
          <a:schemeClr val="accent6">
            <a:lumMod val="20000"/>
            <a:lumOff val="80000"/>
          </a:schemeClr>
        </a:solidFill>
      </dgm:spPr>
      <dgm:t>
        <a:bodyPr/>
        <a:lstStyle/>
        <a:p>
          <a:r>
            <a:rPr lang="en-US" dirty="0">
              <a:solidFill>
                <a:schemeClr val="tx1"/>
              </a:solidFill>
              <a:hlinkClick xmlns:r="http://schemas.openxmlformats.org/officeDocument/2006/relationships" r:id="rId4"/>
            </a:rPr>
            <a:t>CNTK</a:t>
          </a:r>
          <a:endParaRPr lang="en-US" dirty="0">
            <a:solidFill>
              <a:schemeClr val="tx1"/>
            </a:solidFill>
          </a:endParaRPr>
        </a:p>
      </dgm:t>
    </dgm:pt>
    <dgm:pt modelId="{0887E526-B20B-4999-A380-3520B3D6CF6D}" type="parTrans" cxnId="{1698F820-EEB0-4662-B3AF-8BB684A371A9}">
      <dgm:prSet/>
      <dgm:spPr/>
      <dgm:t>
        <a:bodyPr/>
        <a:lstStyle/>
        <a:p>
          <a:endParaRPr lang="en-US"/>
        </a:p>
      </dgm:t>
    </dgm:pt>
    <dgm:pt modelId="{F9A04E3A-7159-4538-A721-9E34E3ABBB50}" type="sibTrans" cxnId="{1698F820-EEB0-4662-B3AF-8BB684A371A9}">
      <dgm:prSet/>
      <dgm:spPr/>
      <dgm:t>
        <a:bodyPr/>
        <a:lstStyle/>
        <a:p>
          <a:endParaRPr lang="en-US"/>
        </a:p>
      </dgm:t>
    </dgm:pt>
    <dgm:pt modelId="{C0C8AD6B-2F92-4F5D-BCBF-4C3017B3F567}" type="pres">
      <dgm:prSet presAssocID="{CC947B56-7E39-4006-AC00-01565A41E03F}" presName="hierChild1" presStyleCnt="0">
        <dgm:presLayoutVars>
          <dgm:orgChart val="1"/>
          <dgm:chPref val="1"/>
          <dgm:dir/>
          <dgm:animOne val="branch"/>
          <dgm:animLvl val="lvl"/>
          <dgm:resizeHandles/>
        </dgm:presLayoutVars>
      </dgm:prSet>
      <dgm:spPr/>
    </dgm:pt>
    <dgm:pt modelId="{602FCF67-66C2-41A6-AB42-B9491B5AC4A0}" type="pres">
      <dgm:prSet presAssocID="{463783AC-7F48-4A9A-8E5E-B6EB37BC3FC9}" presName="hierRoot1" presStyleCnt="0">
        <dgm:presLayoutVars>
          <dgm:hierBranch val="init"/>
        </dgm:presLayoutVars>
      </dgm:prSet>
      <dgm:spPr/>
    </dgm:pt>
    <dgm:pt modelId="{886DBBD4-98F7-4E48-A806-778A48694C25}" type="pres">
      <dgm:prSet presAssocID="{463783AC-7F48-4A9A-8E5E-B6EB37BC3FC9}" presName="rootComposite1" presStyleCnt="0"/>
      <dgm:spPr/>
    </dgm:pt>
    <dgm:pt modelId="{595911CC-FA3C-4884-BCA1-821D5D7452E4}" type="pres">
      <dgm:prSet presAssocID="{463783AC-7F48-4A9A-8E5E-B6EB37BC3FC9}" presName="rootText1" presStyleLbl="node0" presStyleIdx="0" presStyleCnt="1">
        <dgm:presLayoutVars>
          <dgm:chPref val="3"/>
        </dgm:presLayoutVars>
      </dgm:prSet>
      <dgm:spPr/>
    </dgm:pt>
    <dgm:pt modelId="{DD78AE55-C5E4-4D44-B169-63E3DFDA4DC7}" type="pres">
      <dgm:prSet presAssocID="{463783AC-7F48-4A9A-8E5E-B6EB37BC3FC9}" presName="rootConnector1" presStyleLbl="node1" presStyleIdx="0" presStyleCnt="0"/>
      <dgm:spPr/>
    </dgm:pt>
    <dgm:pt modelId="{306B80EC-C7E8-407D-B665-69B5DB9658CE}" type="pres">
      <dgm:prSet presAssocID="{463783AC-7F48-4A9A-8E5E-B6EB37BC3FC9}" presName="hierChild2" presStyleCnt="0"/>
      <dgm:spPr/>
    </dgm:pt>
    <dgm:pt modelId="{01B7568B-FCE1-4632-ADE5-2CA6C3A79C6D}" type="pres">
      <dgm:prSet presAssocID="{00984FEF-5DA3-4256-B1F5-396A7A3DBD0C}" presName="Name37" presStyleLbl="parChTrans1D2" presStyleIdx="0" presStyleCnt="3"/>
      <dgm:spPr/>
    </dgm:pt>
    <dgm:pt modelId="{8959A7C8-730C-420A-A21E-584EB12818A5}" type="pres">
      <dgm:prSet presAssocID="{EC6F3D37-95AF-4AE5-89D1-93FCD303CDA5}" presName="hierRoot2" presStyleCnt="0">
        <dgm:presLayoutVars>
          <dgm:hierBranch val="init"/>
        </dgm:presLayoutVars>
      </dgm:prSet>
      <dgm:spPr/>
    </dgm:pt>
    <dgm:pt modelId="{6F8D5204-2F0C-4F06-B758-91A3EC0738FC}" type="pres">
      <dgm:prSet presAssocID="{EC6F3D37-95AF-4AE5-89D1-93FCD303CDA5}" presName="rootComposite" presStyleCnt="0"/>
      <dgm:spPr/>
    </dgm:pt>
    <dgm:pt modelId="{2FF8650A-6F80-4ADE-B2BB-A4F909C91D96}" type="pres">
      <dgm:prSet presAssocID="{EC6F3D37-95AF-4AE5-89D1-93FCD303CDA5}" presName="rootText" presStyleLbl="node2" presStyleIdx="0" presStyleCnt="3">
        <dgm:presLayoutVars>
          <dgm:chPref val="3"/>
        </dgm:presLayoutVars>
      </dgm:prSet>
      <dgm:spPr/>
    </dgm:pt>
    <dgm:pt modelId="{B08729EC-6879-47FF-A2AB-491551394566}" type="pres">
      <dgm:prSet presAssocID="{EC6F3D37-95AF-4AE5-89D1-93FCD303CDA5}" presName="rootConnector" presStyleLbl="node2" presStyleIdx="0" presStyleCnt="3"/>
      <dgm:spPr/>
    </dgm:pt>
    <dgm:pt modelId="{366F9F33-9DFF-416E-9ECE-CAA72AEFCC16}" type="pres">
      <dgm:prSet presAssocID="{EC6F3D37-95AF-4AE5-89D1-93FCD303CDA5}" presName="hierChild4" presStyleCnt="0"/>
      <dgm:spPr/>
    </dgm:pt>
    <dgm:pt modelId="{424139E5-96E5-4ABF-9116-EA3E64DECAC8}" type="pres">
      <dgm:prSet presAssocID="{EC6F3D37-95AF-4AE5-89D1-93FCD303CDA5}" presName="hierChild5" presStyleCnt="0"/>
      <dgm:spPr/>
    </dgm:pt>
    <dgm:pt modelId="{CDEE6AAF-066E-43CE-93EF-A2EE5DAC4D1E}" type="pres">
      <dgm:prSet presAssocID="{C393B2D8-2E37-43EE-A974-9F930F1D503B}" presName="Name37" presStyleLbl="parChTrans1D2" presStyleIdx="1" presStyleCnt="3"/>
      <dgm:spPr/>
    </dgm:pt>
    <dgm:pt modelId="{0590177E-5AC8-441B-99F0-F2CED442398A}" type="pres">
      <dgm:prSet presAssocID="{9E985B10-7DF9-4123-84BD-C367E2D9FBCA}" presName="hierRoot2" presStyleCnt="0">
        <dgm:presLayoutVars>
          <dgm:hierBranch val="init"/>
        </dgm:presLayoutVars>
      </dgm:prSet>
      <dgm:spPr/>
    </dgm:pt>
    <dgm:pt modelId="{2CE5F434-7786-4BB9-A083-1DC71DB314C0}" type="pres">
      <dgm:prSet presAssocID="{9E985B10-7DF9-4123-84BD-C367E2D9FBCA}" presName="rootComposite" presStyleCnt="0"/>
      <dgm:spPr/>
    </dgm:pt>
    <dgm:pt modelId="{5B3DF239-D5DA-4782-A1C8-F254912D93BF}" type="pres">
      <dgm:prSet presAssocID="{9E985B10-7DF9-4123-84BD-C367E2D9FBCA}" presName="rootText" presStyleLbl="node2" presStyleIdx="1" presStyleCnt="3">
        <dgm:presLayoutVars>
          <dgm:chPref val="3"/>
        </dgm:presLayoutVars>
      </dgm:prSet>
      <dgm:spPr/>
    </dgm:pt>
    <dgm:pt modelId="{808B00E9-152D-4B59-9DE6-17EB52CAC973}" type="pres">
      <dgm:prSet presAssocID="{9E985B10-7DF9-4123-84BD-C367E2D9FBCA}" presName="rootConnector" presStyleLbl="node2" presStyleIdx="1" presStyleCnt="3"/>
      <dgm:spPr/>
    </dgm:pt>
    <dgm:pt modelId="{B01B8D1F-054F-4728-83F5-C9189ADFFD8A}" type="pres">
      <dgm:prSet presAssocID="{9E985B10-7DF9-4123-84BD-C367E2D9FBCA}" presName="hierChild4" presStyleCnt="0"/>
      <dgm:spPr/>
    </dgm:pt>
    <dgm:pt modelId="{C473A333-E598-4A76-B05A-50443CA05F74}" type="pres">
      <dgm:prSet presAssocID="{9E985B10-7DF9-4123-84BD-C367E2D9FBCA}" presName="hierChild5" presStyleCnt="0"/>
      <dgm:spPr/>
    </dgm:pt>
    <dgm:pt modelId="{B379FAA9-FB3A-4648-ADE0-05A3B7A1C220}" type="pres">
      <dgm:prSet presAssocID="{0887E526-B20B-4999-A380-3520B3D6CF6D}" presName="Name37" presStyleLbl="parChTrans1D2" presStyleIdx="2" presStyleCnt="3"/>
      <dgm:spPr/>
    </dgm:pt>
    <dgm:pt modelId="{2CBF6ABA-D2B3-4B89-A4B7-09030FEBBFED}" type="pres">
      <dgm:prSet presAssocID="{3254691B-D34F-4913-A532-EA77D4CEB713}" presName="hierRoot2" presStyleCnt="0">
        <dgm:presLayoutVars>
          <dgm:hierBranch val="init"/>
        </dgm:presLayoutVars>
      </dgm:prSet>
      <dgm:spPr/>
    </dgm:pt>
    <dgm:pt modelId="{7CB2F784-5D01-46FD-B593-B041BCDF703D}" type="pres">
      <dgm:prSet presAssocID="{3254691B-D34F-4913-A532-EA77D4CEB713}" presName="rootComposite" presStyleCnt="0"/>
      <dgm:spPr/>
    </dgm:pt>
    <dgm:pt modelId="{BB05D27D-BAE5-4619-B941-0CC2CF3A15C3}" type="pres">
      <dgm:prSet presAssocID="{3254691B-D34F-4913-A532-EA77D4CEB713}" presName="rootText" presStyleLbl="node2" presStyleIdx="2" presStyleCnt="3">
        <dgm:presLayoutVars>
          <dgm:chPref val="3"/>
        </dgm:presLayoutVars>
      </dgm:prSet>
      <dgm:spPr/>
    </dgm:pt>
    <dgm:pt modelId="{807F9B42-8FBC-4523-A456-C4B41CECFE4F}" type="pres">
      <dgm:prSet presAssocID="{3254691B-D34F-4913-A532-EA77D4CEB713}" presName="rootConnector" presStyleLbl="node2" presStyleIdx="2" presStyleCnt="3"/>
      <dgm:spPr/>
    </dgm:pt>
    <dgm:pt modelId="{62AE843E-EDBA-4611-A9FA-A5C8C7171172}" type="pres">
      <dgm:prSet presAssocID="{3254691B-D34F-4913-A532-EA77D4CEB713}" presName="hierChild4" presStyleCnt="0"/>
      <dgm:spPr/>
    </dgm:pt>
    <dgm:pt modelId="{ABF00943-CE59-47F8-AB16-E579B8BD444C}" type="pres">
      <dgm:prSet presAssocID="{3254691B-D34F-4913-A532-EA77D4CEB713}" presName="hierChild5" presStyleCnt="0"/>
      <dgm:spPr/>
    </dgm:pt>
    <dgm:pt modelId="{785A5C24-A963-49AE-90BC-29807643737A}" type="pres">
      <dgm:prSet presAssocID="{463783AC-7F48-4A9A-8E5E-B6EB37BC3FC9}" presName="hierChild3" presStyleCnt="0"/>
      <dgm:spPr/>
    </dgm:pt>
  </dgm:ptLst>
  <dgm:cxnLst>
    <dgm:cxn modelId="{E750470D-493D-4E25-B21E-F7DCA4CFBB96}" type="presOf" srcId="{EC6F3D37-95AF-4AE5-89D1-93FCD303CDA5}" destId="{2FF8650A-6F80-4ADE-B2BB-A4F909C91D96}" srcOrd="0" destOrd="0" presId="urn:microsoft.com/office/officeart/2005/8/layout/orgChart1"/>
    <dgm:cxn modelId="{07C25811-9B61-4212-8D22-0BF6074EF198}" type="presOf" srcId="{00984FEF-5DA3-4256-B1F5-396A7A3DBD0C}" destId="{01B7568B-FCE1-4632-ADE5-2CA6C3A79C6D}" srcOrd="0" destOrd="0" presId="urn:microsoft.com/office/officeart/2005/8/layout/orgChart1"/>
    <dgm:cxn modelId="{A8A42014-D502-4D7E-9009-491B62991879}" srcId="{CC947B56-7E39-4006-AC00-01565A41E03F}" destId="{463783AC-7F48-4A9A-8E5E-B6EB37BC3FC9}" srcOrd="0" destOrd="0" parTransId="{E6A63204-B050-4B0F-B16E-8E29CBB45FE1}" sibTransId="{6D4191A3-D0D9-48A1-919E-E3BA8DA9115E}"/>
    <dgm:cxn modelId="{DBE7B414-006B-4C83-BEFA-60F9C6E0D3F0}" type="presOf" srcId="{C393B2D8-2E37-43EE-A974-9F930F1D503B}" destId="{CDEE6AAF-066E-43CE-93EF-A2EE5DAC4D1E}" srcOrd="0" destOrd="0" presId="urn:microsoft.com/office/officeart/2005/8/layout/orgChart1"/>
    <dgm:cxn modelId="{A6A6B315-4331-43B8-B22E-691F83083019}" type="presOf" srcId="{9E985B10-7DF9-4123-84BD-C367E2D9FBCA}" destId="{5B3DF239-D5DA-4782-A1C8-F254912D93BF}" srcOrd="0" destOrd="0" presId="urn:microsoft.com/office/officeart/2005/8/layout/orgChart1"/>
    <dgm:cxn modelId="{1698F820-EEB0-4662-B3AF-8BB684A371A9}" srcId="{463783AC-7F48-4A9A-8E5E-B6EB37BC3FC9}" destId="{3254691B-D34F-4913-A532-EA77D4CEB713}" srcOrd="2" destOrd="0" parTransId="{0887E526-B20B-4999-A380-3520B3D6CF6D}" sibTransId="{F9A04E3A-7159-4538-A721-9E34E3ABBB50}"/>
    <dgm:cxn modelId="{42925945-8DA3-4F2D-B183-02216911D389}" type="presOf" srcId="{3254691B-D34F-4913-A532-EA77D4CEB713}" destId="{807F9B42-8FBC-4523-A456-C4B41CECFE4F}" srcOrd="1" destOrd="0" presId="urn:microsoft.com/office/officeart/2005/8/layout/orgChart1"/>
    <dgm:cxn modelId="{69356C6F-68B0-41BF-A3FE-6DA91C7B7F38}" srcId="{463783AC-7F48-4A9A-8E5E-B6EB37BC3FC9}" destId="{9E985B10-7DF9-4123-84BD-C367E2D9FBCA}" srcOrd="1" destOrd="0" parTransId="{C393B2D8-2E37-43EE-A974-9F930F1D503B}" sibTransId="{2E8F2105-0CEC-49DB-B82E-4D96E83A927F}"/>
    <dgm:cxn modelId="{DB590D78-F507-4C74-8060-A6BF6BD1942D}" type="presOf" srcId="{0887E526-B20B-4999-A380-3520B3D6CF6D}" destId="{B379FAA9-FB3A-4648-ADE0-05A3B7A1C220}" srcOrd="0" destOrd="0" presId="urn:microsoft.com/office/officeart/2005/8/layout/orgChart1"/>
    <dgm:cxn modelId="{4C02A45A-DFE2-4796-9E6E-B217DEF30108}" type="presOf" srcId="{463783AC-7F48-4A9A-8E5E-B6EB37BC3FC9}" destId="{595911CC-FA3C-4884-BCA1-821D5D7452E4}" srcOrd="0" destOrd="0" presId="urn:microsoft.com/office/officeart/2005/8/layout/orgChart1"/>
    <dgm:cxn modelId="{298A4281-4328-4229-9377-94D91E94A27E}" srcId="{463783AC-7F48-4A9A-8E5E-B6EB37BC3FC9}" destId="{EC6F3D37-95AF-4AE5-89D1-93FCD303CDA5}" srcOrd="0" destOrd="0" parTransId="{00984FEF-5DA3-4256-B1F5-396A7A3DBD0C}" sibTransId="{8E1174BC-3BB0-41B0-B436-1C74299F8191}"/>
    <dgm:cxn modelId="{9A3B948E-B9A5-430D-9C9C-B8CBC057D5EE}" type="presOf" srcId="{3254691B-D34F-4913-A532-EA77D4CEB713}" destId="{BB05D27D-BAE5-4619-B941-0CC2CF3A15C3}" srcOrd="0" destOrd="0" presId="urn:microsoft.com/office/officeart/2005/8/layout/orgChart1"/>
    <dgm:cxn modelId="{2C506DA0-B028-4167-8DE8-43AB289C144D}" type="presOf" srcId="{9E985B10-7DF9-4123-84BD-C367E2D9FBCA}" destId="{808B00E9-152D-4B59-9DE6-17EB52CAC973}" srcOrd="1" destOrd="0" presId="urn:microsoft.com/office/officeart/2005/8/layout/orgChart1"/>
    <dgm:cxn modelId="{07A688A7-A670-4D37-915F-5DBB17182F0C}" type="presOf" srcId="{EC6F3D37-95AF-4AE5-89D1-93FCD303CDA5}" destId="{B08729EC-6879-47FF-A2AB-491551394566}" srcOrd="1" destOrd="0" presId="urn:microsoft.com/office/officeart/2005/8/layout/orgChart1"/>
    <dgm:cxn modelId="{6702E9CC-A5B6-4D96-A47C-C0FB85D46453}" type="presOf" srcId="{463783AC-7F48-4A9A-8E5E-B6EB37BC3FC9}" destId="{DD78AE55-C5E4-4D44-B169-63E3DFDA4DC7}" srcOrd="1" destOrd="0" presId="urn:microsoft.com/office/officeart/2005/8/layout/orgChart1"/>
    <dgm:cxn modelId="{B05E7BD6-896A-4A08-ACE2-1609243B83FD}" type="presOf" srcId="{CC947B56-7E39-4006-AC00-01565A41E03F}" destId="{C0C8AD6B-2F92-4F5D-BCBF-4C3017B3F567}" srcOrd="0" destOrd="0" presId="urn:microsoft.com/office/officeart/2005/8/layout/orgChart1"/>
    <dgm:cxn modelId="{89D28FAC-7EF5-4980-8055-3BC7E86D3B29}" type="presParOf" srcId="{C0C8AD6B-2F92-4F5D-BCBF-4C3017B3F567}" destId="{602FCF67-66C2-41A6-AB42-B9491B5AC4A0}" srcOrd="0" destOrd="0" presId="urn:microsoft.com/office/officeart/2005/8/layout/orgChart1"/>
    <dgm:cxn modelId="{29C1A759-24F3-4F05-9D3C-9B3699878391}" type="presParOf" srcId="{602FCF67-66C2-41A6-AB42-B9491B5AC4A0}" destId="{886DBBD4-98F7-4E48-A806-778A48694C25}" srcOrd="0" destOrd="0" presId="urn:microsoft.com/office/officeart/2005/8/layout/orgChart1"/>
    <dgm:cxn modelId="{F05E68D5-F62D-4978-A30B-A8CB581884A0}" type="presParOf" srcId="{886DBBD4-98F7-4E48-A806-778A48694C25}" destId="{595911CC-FA3C-4884-BCA1-821D5D7452E4}" srcOrd="0" destOrd="0" presId="urn:microsoft.com/office/officeart/2005/8/layout/orgChart1"/>
    <dgm:cxn modelId="{22D60ABA-3053-430E-858A-DFC3965EECBD}" type="presParOf" srcId="{886DBBD4-98F7-4E48-A806-778A48694C25}" destId="{DD78AE55-C5E4-4D44-B169-63E3DFDA4DC7}" srcOrd="1" destOrd="0" presId="urn:microsoft.com/office/officeart/2005/8/layout/orgChart1"/>
    <dgm:cxn modelId="{230142FE-4BCF-4A34-BC03-C2608AA71DED}" type="presParOf" srcId="{602FCF67-66C2-41A6-AB42-B9491B5AC4A0}" destId="{306B80EC-C7E8-407D-B665-69B5DB9658CE}" srcOrd="1" destOrd="0" presId="urn:microsoft.com/office/officeart/2005/8/layout/orgChart1"/>
    <dgm:cxn modelId="{1D6DD74F-6274-4B32-9EC1-86C23E483188}" type="presParOf" srcId="{306B80EC-C7E8-407D-B665-69B5DB9658CE}" destId="{01B7568B-FCE1-4632-ADE5-2CA6C3A79C6D}" srcOrd="0" destOrd="0" presId="urn:microsoft.com/office/officeart/2005/8/layout/orgChart1"/>
    <dgm:cxn modelId="{B9AB5A44-A193-47CD-AD32-1B44789C7685}" type="presParOf" srcId="{306B80EC-C7E8-407D-B665-69B5DB9658CE}" destId="{8959A7C8-730C-420A-A21E-584EB12818A5}" srcOrd="1" destOrd="0" presId="urn:microsoft.com/office/officeart/2005/8/layout/orgChart1"/>
    <dgm:cxn modelId="{EF664C0B-9553-466B-A123-3704E436205C}" type="presParOf" srcId="{8959A7C8-730C-420A-A21E-584EB12818A5}" destId="{6F8D5204-2F0C-4F06-B758-91A3EC0738FC}" srcOrd="0" destOrd="0" presId="urn:microsoft.com/office/officeart/2005/8/layout/orgChart1"/>
    <dgm:cxn modelId="{2ED8342C-8E64-4DBB-95CE-863ABF6010AF}" type="presParOf" srcId="{6F8D5204-2F0C-4F06-B758-91A3EC0738FC}" destId="{2FF8650A-6F80-4ADE-B2BB-A4F909C91D96}" srcOrd="0" destOrd="0" presId="urn:microsoft.com/office/officeart/2005/8/layout/orgChart1"/>
    <dgm:cxn modelId="{B3856852-1838-4784-B7EB-FFF10E9F92D4}" type="presParOf" srcId="{6F8D5204-2F0C-4F06-B758-91A3EC0738FC}" destId="{B08729EC-6879-47FF-A2AB-491551394566}" srcOrd="1" destOrd="0" presId="urn:microsoft.com/office/officeart/2005/8/layout/orgChart1"/>
    <dgm:cxn modelId="{951225AF-1170-471A-8629-65C851D8B60B}" type="presParOf" srcId="{8959A7C8-730C-420A-A21E-584EB12818A5}" destId="{366F9F33-9DFF-416E-9ECE-CAA72AEFCC16}" srcOrd="1" destOrd="0" presId="urn:microsoft.com/office/officeart/2005/8/layout/orgChart1"/>
    <dgm:cxn modelId="{BB375F05-16DE-43F1-8F05-BBB74244D104}" type="presParOf" srcId="{8959A7C8-730C-420A-A21E-584EB12818A5}" destId="{424139E5-96E5-4ABF-9116-EA3E64DECAC8}" srcOrd="2" destOrd="0" presId="urn:microsoft.com/office/officeart/2005/8/layout/orgChart1"/>
    <dgm:cxn modelId="{3092B938-B0B1-483C-A033-FFA12920DCAA}" type="presParOf" srcId="{306B80EC-C7E8-407D-B665-69B5DB9658CE}" destId="{CDEE6AAF-066E-43CE-93EF-A2EE5DAC4D1E}" srcOrd="2" destOrd="0" presId="urn:microsoft.com/office/officeart/2005/8/layout/orgChart1"/>
    <dgm:cxn modelId="{B3E42FCD-359C-4F32-B459-92962E3B2D20}" type="presParOf" srcId="{306B80EC-C7E8-407D-B665-69B5DB9658CE}" destId="{0590177E-5AC8-441B-99F0-F2CED442398A}" srcOrd="3" destOrd="0" presId="urn:microsoft.com/office/officeart/2005/8/layout/orgChart1"/>
    <dgm:cxn modelId="{DDD41B18-B61C-4F7C-99B5-33FF89675CD1}" type="presParOf" srcId="{0590177E-5AC8-441B-99F0-F2CED442398A}" destId="{2CE5F434-7786-4BB9-A083-1DC71DB314C0}" srcOrd="0" destOrd="0" presId="urn:microsoft.com/office/officeart/2005/8/layout/orgChart1"/>
    <dgm:cxn modelId="{9D0CAF98-8F03-4844-A2A6-30787230E91E}" type="presParOf" srcId="{2CE5F434-7786-4BB9-A083-1DC71DB314C0}" destId="{5B3DF239-D5DA-4782-A1C8-F254912D93BF}" srcOrd="0" destOrd="0" presId="urn:microsoft.com/office/officeart/2005/8/layout/orgChart1"/>
    <dgm:cxn modelId="{926BC3AB-A8D7-49A3-B988-5A05EDBD7460}" type="presParOf" srcId="{2CE5F434-7786-4BB9-A083-1DC71DB314C0}" destId="{808B00E9-152D-4B59-9DE6-17EB52CAC973}" srcOrd="1" destOrd="0" presId="urn:microsoft.com/office/officeart/2005/8/layout/orgChart1"/>
    <dgm:cxn modelId="{27E45455-7833-48FF-86C6-D739EB9EC4D8}" type="presParOf" srcId="{0590177E-5AC8-441B-99F0-F2CED442398A}" destId="{B01B8D1F-054F-4728-83F5-C9189ADFFD8A}" srcOrd="1" destOrd="0" presId="urn:microsoft.com/office/officeart/2005/8/layout/orgChart1"/>
    <dgm:cxn modelId="{24AB5448-B070-4EDC-B555-4CB78FDBBAF2}" type="presParOf" srcId="{0590177E-5AC8-441B-99F0-F2CED442398A}" destId="{C473A333-E598-4A76-B05A-50443CA05F74}" srcOrd="2" destOrd="0" presId="urn:microsoft.com/office/officeart/2005/8/layout/orgChart1"/>
    <dgm:cxn modelId="{B58B7645-6DD9-4A61-910C-297CF21F9F8C}" type="presParOf" srcId="{306B80EC-C7E8-407D-B665-69B5DB9658CE}" destId="{B379FAA9-FB3A-4648-ADE0-05A3B7A1C220}" srcOrd="4" destOrd="0" presId="urn:microsoft.com/office/officeart/2005/8/layout/orgChart1"/>
    <dgm:cxn modelId="{3E758191-74A9-43B8-B18F-1F5A8F1B61A2}" type="presParOf" srcId="{306B80EC-C7E8-407D-B665-69B5DB9658CE}" destId="{2CBF6ABA-D2B3-4B89-A4B7-09030FEBBFED}" srcOrd="5" destOrd="0" presId="urn:microsoft.com/office/officeart/2005/8/layout/orgChart1"/>
    <dgm:cxn modelId="{EC09F0CC-58B7-4E9A-8C4D-02E8F47BD117}" type="presParOf" srcId="{2CBF6ABA-D2B3-4B89-A4B7-09030FEBBFED}" destId="{7CB2F784-5D01-46FD-B593-B041BCDF703D}" srcOrd="0" destOrd="0" presId="urn:microsoft.com/office/officeart/2005/8/layout/orgChart1"/>
    <dgm:cxn modelId="{DED57EF3-35DC-4860-A891-93D01602CB96}" type="presParOf" srcId="{7CB2F784-5D01-46FD-B593-B041BCDF703D}" destId="{BB05D27D-BAE5-4619-B941-0CC2CF3A15C3}" srcOrd="0" destOrd="0" presId="urn:microsoft.com/office/officeart/2005/8/layout/orgChart1"/>
    <dgm:cxn modelId="{8B839B0F-C28C-4158-AA96-915EE678A293}" type="presParOf" srcId="{7CB2F784-5D01-46FD-B593-B041BCDF703D}" destId="{807F9B42-8FBC-4523-A456-C4B41CECFE4F}" srcOrd="1" destOrd="0" presId="urn:microsoft.com/office/officeart/2005/8/layout/orgChart1"/>
    <dgm:cxn modelId="{F0B58DBC-E1F9-4437-8770-6BDA73CBD0BA}" type="presParOf" srcId="{2CBF6ABA-D2B3-4B89-A4B7-09030FEBBFED}" destId="{62AE843E-EDBA-4611-A9FA-A5C8C7171172}" srcOrd="1" destOrd="0" presId="urn:microsoft.com/office/officeart/2005/8/layout/orgChart1"/>
    <dgm:cxn modelId="{6B314BDC-6877-4C8A-B5EA-77556E19A3FE}" type="presParOf" srcId="{2CBF6ABA-D2B3-4B89-A4B7-09030FEBBFED}" destId="{ABF00943-CE59-47F8-AB16-E579B8BD444C}" srcOrd="2" destOrd="0" presId="urn:microsoft.com/office/officeart/2005/8/layout/orgChart1"/>
    <dgm:cxn modelId="{F2AC6496-0778-4182-A7CD-1CB6F15A34AC}" type="presParOf" srcId="{602FCF67-66C2-41A6-AB42-B9491B5AC4A0}" destId="{785A5C24-A963-49AE-90BC-29807643737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9FAA9-FB3A-4648-ADE0-05A3B7A1C220}">
      <dsp:nvSpPr>
        <dsp:cNvPr id="0" name=""/>
        <dsp:cNvSpPr/>
      </dsp:nvSpPr>
      <dsp:spPr>
        <a:xfrm>
          <a:off x="2250965" y="1317220"/>
          <a:ext cx="1592574" cy="276397"/>
        </a:xfrm>
        <a:custGeom>
          <a:avLst/>
          <a:gdLst/>
          <a:ahLst/>
          <a:cxnLst/>
          <a:rect l="0" t="0" r="0" b="0"/>
          <a:pathLst>
            <a:path>
              <a:moveTo>
                <a:pt x="0" y="0"/>
              </a:moveTo>
              <a:lnTo>
                <a:pt x="0" y="138198"/>
              </a:lnTo>
              <a:lnTo>
                <a:pt x="1592574" y="138198"/>
              </a:lnTo>
              <a:lnTo>
                <a:pt x="1592574" y="2763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EE6AAF-066E-43CE-93EF-A2EE5DAC4D1E}">
      <dsp:nvSpPr>
        <dsp:cNvPr id="0" name=""/>
        <dsp:cNvSpPr/>
      </dsp:nvSpPr>
      <dsp:spPr>
        <a:xfrm>
          <a:off x="2205245" y="1317220"/>
          <a:ext cx="91440" cy="276397"/>
        </a:xfrm>
        <a:custGeom>
          <a:avLst/>
          <a:gdLst/>
          <a:ahLst/>
          <a:cxnLst/>
          <a:rect l="0" t="0" r="0" b="0"/>
          <a:pathLst>
            <a:path>
              <a:moveTo>
                <a:pt x="45720" y="0"/>
              </a:moveTo>
              <a:lnTo>
                <a:pt x="45720" y="2763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7568B-FCE1-4632-ADE5-2CA6C3A79C6D}">
      <dsp:nvSpPr>
        <dsp:cNvPr id="0" name=""/>
        <dsp:cNvSpPr/>
      </dsp:nvSpPr>
      <dsp:spPr>
        <a:xfrm>
          <a:off x="658390" y="1317220"/>
          <a:ext cx="1592574" cy="276397"/>
        </a:xfrm>
        <a:custGeom>
          <a:avLst/>
          <a:gdLst/>
          <a:ahLst/>
          <a:cxnLst/>
          <a:rect l="0" t="0" r="0" b="0"/>
          <a:pathLst>
            <a:path>
              <a:moveTo>
                <a:pt x="1592574" y="0"/>
              </a:moveTo>
              <a:lnTo>
                <a:pt x="1592574" y="138198"/>
              </a:lnTo>
              <a:lnTo>
                <a:pt x="0" y="138198"/>
              </a:lnTo>
              <a:lnTo>
                <a:pt x="0" y="2763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5911CC-FA3C-4884-BCA1-821D5D7452E4}">
      <dsp:nvSpPr>
        <dsp:cNvPr id="0" name=""/>
        <dsp:cNvSpPr/>
      </dsp:nvSpPr>
      <dsp:spPr>
        <a:xfrm>
          <a:off x="1592876" y="659132"/>
          <a:ext cx="1316177" cy="658088"/>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tx1"/>
              </a:solidFill>
              <a:hlinkClick xmlns:r="http://schemas.openxmlformats.org/officeDocument/2006/relationships" r:id="rId1"/>
            </a:rPr>
            <a:t>Keras</a:t>
          </a:r>
          <a:endParaRPr lang="en-US" sz="2200" kern="1200" dirty="0">
            <a:solidFill>
              <a:schemeClr val="tx1"/>
            </a:solidFill>
          </a:endParaRPr>
        </a:p>
      </dsp:txBody>
      <dsp:txXfrm>
        <a:off x="1592876" y="659132"/>
        <a:ext cx="1316177" cy="658088"/>
      </dsp:txXfrm>
    </dsp:sp>
    <dsp:sp modelId="{2FF8650A-6F80-4ADE-B2BB-A4F909C91D96}">
      <dsp:nvSpPr>
        <dsp:cNvPr id="0" name=""/>
        <dsp:cNvSpPr/>
      </dsp:nvSpPr>
      <dsp:spPr>
        <a:xfrm>
          <a:off x="302" y="1593618"/>
          <a:ext cx="1316177" cy="658088"/>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tx1"/>
              </a:solidFill>
              <a:hlinkClick xmlns:r="http://schemas.openxmlformats.org/officeDocument/2006/relationships" r:id="rId2"/>
            </a:rPr>
            <a:t>Tensorflow</a:t>
          </a:r>
          <a:endParaRPr lang="en-US" sz="2200" kern="1200" dirty="0">
            <a:solidFill>
              <a:schemeClr val="tx1"/>
            </a:solidFill>
          </a:endParaRPr>
        </a:p>
      </dsp:txBody>
      <dsp:txXfrm>
        <a:off x="302" y="1593618"/>
        <a:ext cx="1316177" cy="658088"/>
      </dsp:txXfrm>
    </dsp:sp>
    <dsp:sp modelId="{5B3DF239-D5DA-4782-A1C8-F254912D93BF}">
      <dsp:nvSpPr>
        <dsp:cNvPr id="0" name=""/>
        <dsp:cNvSpPr/>
      </dsp:nvSpPr>
      <dsp:spPr>
        <a:xfrm>
          <a:off x="1592876" y="1593618"/>
          <a:ext cx="1316177" cy="658088"/>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tx1"/>
              </a:solidFill>
              <a:hlinkClick xmlns:r="http://schemas.openxmlformats.org/officeDocument/2006/relationships" r:id="rId3"/>
            </a:rPr>
            <a:t>Theano</a:t>
          </a:r>
          <a:endParaRPr lang="en-US" sz="2200" kern="1200" dirty="0">
            <a:solidFill>
              <a:schemeClr val="tx1"/>
            </a:solidFill>
          </a:endParaRPr>
        </a:p>
      </dsp:txBody>
      <dsp:txXfrm>
        <a:off x="1592876" y="1593618"/>
        <a:ext cx="1316177" cy="658088"/>
      </dsp:txXfrm>
    </dsp:sp>
    <dsp:sp modelId="{BB05D27D-BAE5-4619-B941-0CC2CF3A15C3}">
      <dsp:nvSpPr>
        <dsp:cNvPr id="0" name=""/>
        <dsp:cNvSpPr/>
      </dsp:nvSpPr>
      <dsp:spPr>
        <a:xfrm>
          <a:off x="3185451" y="1593618"/>
          <a:ext cx="1316177" cy="658088"/>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hlinkClick xmlns:r="http://schemas.openxmlformats.org/officeDocument/2006/relationships" r:id="rId4"/>
            </a:rPr>
            <a:t>CNTK</a:t>
          </a:r>
          <a:endParaRPr lang="en-US" sz="2200" kern="1200" dirty="0">
            <a:solidFill>
              <a:schemeClr val="tx1"/>
            </a:solidFill>
          </a:endParaRPr>
        </a:p>
      </dsp:txBody>
      <dsp:txXfrm>
        <a:off x="3185451" y="1593618"/>
        <a:ext cx="1316177" cy="6580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D20A1-C369-4CA3-8271-EA2FAFAD3C06}" type="datetimeFigureOut">
              <a:rPr lang="zh-CN" altLang="en-US" smtClean="0"/>
              <a:t>2019/3/7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90CA-8601-46C4-936B-F73B59480F7B}" type="slidenum">
              <a:rPr lang="zh-CN" altLang="en-US" smtClean="0"/>
              <a:t>‹#›</a:t>
            </a:fld>
            <a:endParaRPr lang="zh-CN" altLang="en-US"/>
          </a:p>
        </p:txBody>
      </p:sp>
    </p:spTree>
    <p:extLst>
      <p:ext uri="{BB962C8B-B14F-4D97-AF65-F5344CB8AC3E}">
        <p14:creationId xmlns:p14="http://schemas.microsoft.com/office/powerpoint/2010/main" val="19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FB4B82-FC45-4726-AB72-49EB307D1DB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265813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190CA-8601-46C4-936B-F73B59480F7B}" type="slidenum">
              <a:rPr lang="zh-CN" altLang="en-US" smtClean="0"/>
              <a:t>22</a:t>
            </a:fld>
            <a:endParaRPr lang="zh-CN" altLang="en-US"/>
          </a:p>
        </p:txBody>
      </p:sp>
    </p:spTree>
    <p:extLst>
      <p:ext uri="{BB962C8B-B14F-4D97-AF65-F5344CB8AC3E}">
        <p14:creationId xmlns:p14="http://schemas.microsoft.com/office/powerpoint/2010/main" val="342995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Box 13"/>
          <p:cNvSpPr txBox="1"/>
          <p:nvPr userDrawn="1"/>
        </p:nvSpPr>
        <p:spPr>
          <a:xfrm>
            <a:off x="9601200" y="6258580"/>
            <a:ext cx="2514600" cy="523220"/>
          </a:xfrm>
          <a:prstGeom prst="rect">
            <a:avLst/>
          </a:prstGeom>
          <a:noFill/>
        </p:spPr>
        <p:txBody>
          <a:bodyPr wrap="square" rtlCol="0">
            <a:spAutoFit/>
          </a:bodyPr>
          <a:lstStyle/>
          <a:p>
            <a:pPr algn="ctr"/>
            <a:r>
              <a:rPr lang="en-US" sz="1400" b="1" dirty="0">
                <a:solidFill>
                  <a:prstClr val="white"/>
                </a:solidFill>
              </a:rPr>
              <a:t>Department of</a:t>
            </a:r>
          </a:p>
          <a:p>
            <a:pPr algn="ctr"/>
            <a:r>
              <a:rPr lang="en-US" sz="1400" b="1" dirty="0">
                <a:solidFill>
                  <a:prstClr val="white"/>
                </a:solidFill>
              </a:rPr>
              <a:t>Mechanical Engineering</a:t>
            </a:r>
          </a:p>
        </p:txBody>
      </p:sp>
    </p:spTree>
    <p:extLst>
      <p:ext uri="{BB962C8B-B14F-4D97-AF65-F5344CB8AC3E}">
        <p14:creationId xmlns:p14="http://schemas.microsoft.com/office/powerpoint/2010/main" val="356771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50E5-199D-4C22-B45E-E9BF17684746}" type="datetime1">
              <a:rPr lang="en-US" smtClean="0">
                <a:solidFill>
                  <a:prstClr val="black">
                    <a:tint val="75000"/>
                  </a:prstClr>
                </a:solidFill>
              </a:rPr>
              <a:pPr/>
              <a:t>3/7/2019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6037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ED98-3B73-41E0-9FA8-50847BAC983E}" type="datetime1">
              <a:rPr lang="en-US" smtClean="0">
                <a:solidFill>
                  <a:prstClr val="black">
                    <a:tint val="75000"/>
                  </a:prstClr>
                </a:solidFill>
              </a:rPr>
              <a:pPr/>
              <a:t>3/7/2019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0129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p:nvPr/>
        </p:nvSpPr>
        <p:spPr>
          <a:xfrm>
            <a:off x="3665400" y="998400"/>
            <a:ext cx="4861200" cy="4861200"/>
          </a:xfrm>
          <a:prstGeom prst="rect">
            <a:avLst/>
          </a:prstGeom>
          <a:solidFill>
            <a:schemeClr val="dk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1" name="Shape 11"/>
          <p:cNvSpPr/>
          <p:nvPr/>
        </p:nvSpPr>
        <p:spPr>
          <a:xfrm>
            <a:off x="3990600" y="1323600"/>
            <a:ext cx="4210800" cy="4210800"/>
          </a:xfrm>
          <a:prstGeom prst="rect">
            <a:avLst/>
          </a:prstGeom>
          <a:noFill/>
          <a:ln w="28575" cap="flat" cmpd="sng">
            <a:solidFill>
              <a:schemeClr val="lt1"/>
            </a:solidFill>
            <a:prstDash val="solid"/>
            <a:miter lim="8000"/>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2" name="Shape 12"/>
          <p:cNvSpPr txBox="1">
            <a:spLocks noGrp="1"/>
          </p:cNvSpPr>
          <p:nvPr>
            <p:ph type="ctrTitle"/>
          </p:nvPr>
        </p:nvSpPr>
        <p:spPr>
          <a:xfrm>
            <a:off x="4128333" y="2169600"/>
            <a:ext cx="3935200" cy="21124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4128484" y="4355907"/>
            <a:ext cx="3935200" cy="935200"/>
          </a:xfrm>
          <a:prstGeom prst="rect">
            <a:avLst/>
          </a:prstGeom>
        </p:spPr>
        <p:txBody>
          <a:bodyPr spcFirstLastPara="1" wrap="square" lIns="91425" tIns="91425" rIns="91425" bIns="91425" anchor="b" anchorCtr="0"/>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229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79400" y="1898500"/>
            <a:ext cx="10833200" cy="23976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745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p:nvPr/>
        </p:nvSpPr>
        <p:spPr>
          <a:xfrm>
            <a:off x="0" y="6727600"/>
            <a:ext cx="12192000" cy="130400"/>
          </a:xfrm>
          <a:prstGeom prst="rect">
            <a:avLst/>
          </a:prstGeom>
          <a:solidFill>
            <a:schemeClr val="dk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0" name="Shape 20"/>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Shape 2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3561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Shape 2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Shape 2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Shape 2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2219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Shape 30"/>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7093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Shape 33"/>
          <p:cNvSpPr txBox="1">
            <a:spLocks noGrp="1"/>
          </p:cNvSpPr>
          <p:nvPr>
            <p:ph type="body" idx="1"/>
          </p:nvPr>
        </p:nvSpPr>
        <p:spPr>
          <a:xfrm>
            <a:off x="415600" y="1855171"/>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Shape 3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6636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Font typeface="Lato"/>
              <a:buNone/>
              <a:defRPr sz="64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64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64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64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64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64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64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64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64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593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Shape 3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cxnSp>
        <p:nvCxnSpPr>
          <p:cNvPr id="40" name="Shape 40"/>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1" name="Shape 41"/>
          <p:cNvSpPr txBox="1">
            <a:spLocks noGrp="1"/>
          </p:cNvSpPr>
          <p:nvPr>
            <p:ph type="title"/>
          </p:nvPr>
        </p:nvSpPr>
        <p:spPr>
          <a:xfrm>
            <a:off x="354000" y="1477267"/>
            <a:ext cx="5393600" cy="2244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Shape 42"/>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Shape 43"/>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4" name="Shape 4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370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E5C6F-1BBB-4449-A487-5F2F6898F07C}" type="datetime1">
              <a:rPr lang="en-US" smtClean="0">
                <a:solidFill>
                  <a:prstClr val="black">
                    <a:tint val="75000"/>
                  </a:prstClr>
                </a:solidFill>
              </a:rPr>
              <a:pPr/>
              <a:t>3/7/2019</a:t>
            </a:fld>
            <a:endParaRPr lang="en-US">
              <a:solidFill>
                <a:prstClr val="black">
                  <a:tint val="75000"/>
                </a:prstClr>
              </a:solidFill>
            </a:endParaRPr>
          </a:p>
        </p:txBody>
      </p:sp>
      <p:sp>
        <p:nvSpPr>
          <p:cNvPr id="6" name="Slide Number Placeholder 5"/>
          <p:cNvSpPr>
            <a:spLocks noGrp="1"/>
          </p:cNvSpPr>
          <p:nvPr>
            <p:ph type="sldNum" sz="quarter" idx="12"/>
          </p:nvPr>
        </p:nvSpPr>
        <p:spPr>
          <a:xfrm>
            <a:off x="6878567" y="6356351"/>
            <a:ext cx="2844800" cy="365125"/>
          </a:xfrm>
        </p:spPr>
        <p:txBody>
          <a:bodyPr/>
          <a:lstStyle/>
          <a:p>
            <a:fld id="{D635A05D-7D79-44E9-9F5E-C1C7FB7996E2}"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99665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26000" y="5640767"/>
            <a:ext cx="7998400" cy="7984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7" name="Shape 4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3622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Shape 49"/>
          <p:cNvSpPr/>
          <p:nvPr/>
        </p:nvSpPr>
        <p:spPr>
          <a:xfrm>
            <a:off x="0" y="6727600"/>
            <a:ext cx="12192000" cy="130400"/>
          </a:xfrm>
          <a:prstGeom prst="rect">
            <a:avLst/>
          </a:prstGeom>
          <a:solidFill>
            <a:schemeClr val="dk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50" name="Shape 50"/>
          <p:cNvSpPr txBox="1">
            <a:spLocks noGrp="1"/>
          </p:cNvSpPr>
          <p:nvPr>
            <p:ph type="title"/>
          </p:nvPr>
        </p:nvSpPr>
        <p:spPr>
          <a:xfrm>
            <a:off x="415600" y="1644133"/>
            <a:ext cx="11360800" cy="2146800"/>
          </a:xfrm>
          <a:prstGeom prst="rect">
            <a:avLst/>
          </a:prstGeom>
        </p:spPr>
        <p:txBody>
          <a:bodyPr spcFirstLastPara="1" wrap="square" lIns="91425" tIns="91425" rIns="91425" bIns="91425" anchor="b" anchorCtr="0"/>
          <a:lstStyle>
            <a:lvl1pPr lvl="0" algn="ctr">
              <a:spcBef>
                <a:spcPts val="0"/>
              </a:spcBef>
              <a:spcAft>
                <a:spcPts val="0"/>
              </a:spcAft>
              <a:buSzPts val="10000"/>
              <a:buFont typeface="Lato"/>
              <a:buNone/>
              <a:defRPr sz="13333">
                <a:latin typeface="Lato"/>
                <a:ea typeface="Lato"/>
                <a:cs typeface="Lato"/>
                <a:sym typeface="Lato"/>
              </a:defRPr>
            </a:lvl1pPr>
            <a:lvl2pPr lvl="1" algn="ctr">
              <a:spcBef>
                <a:spcPts val="0"/>
              </a:spcBef>
              <a:spcAft>
                <a:spcPts val="0"/>
              </a:spcAft>
              <a:buSzPts val="10000"/>
              <a:buFont typeface="Lato"/>
              <a:buNone/>
              <a:defRPr sz="13333">
                <a:latin typeface="Lato"/>
                <a:ea typeface="Lato"/>
                <a:cs typeface="Lato"/>
                <a:sym typeface="Lato"/>
              </a:defRPr>
            </a:lvl2pPr>
            <a:lvl3pPr lvl="2" algn="ctr">
              <a:spcBef>
                <a:spcPts val="0"/>
              </a:spcBef>
              <a:spcAft>
                <a:spcPts val="0"/>
              </a:spcAft>
              <a:buSzPts val="10000"/>
              <a:buFont typeface="Lato"/>
              <a:buNone/>
              <a:defRPr sz="13333">
                <a:latin typeface="Lato"/>
                <a:ea typeface="Lato"/>
                <a:cs typeface="Lato"/>
                <a:sym typeface="Lato"/>
              </a:defRPr>
            </a:lvl3pPr>
            <a:lvl4pPr lvl="3" algn="ctr">
              <a:spcBef>
                <a:spcPts val="0"/>
              </a:spcBef>
              <a:spcAft>
                <a:spcPts val="0"/>
              </a:spcAft>
              <a:buSzPts val="10000"/>
              <a:buFont typeface="Lato"/>
              <a:buNone/>
              <a:defRPr sz="13333">
                <a:latin typeface="Lato"/>
                <a:ea typeface="Lato"/>
                <a:cs typeface="Lato"/>
                <a:sym typeface="Lato"/>
              </a:defRPr>
            </a:lvl4pPr>
            <a:lvl5pPr lvl="4" algn="ctr">
              <a:spcBef>
                <a:spcPts val="0"/>
              </a:spcBef>
              <a:spcAft>
                <a:spcPts val="0"/>
              </a:spcAft>
              <a:buSzPts val="10000"/>
              <a:buFont typeface="Lato"/>
              <a:buNone/>
              <a:defRPr sz="13333">
                <a:latin typeface="Lato"/>
                <a:ea typeface="Lato"/>
                <a:cs typeface="Lato"/>
                <a:sym typeface="Lato"/>
              </a:defRPr>
            </a:lvl5pPr>
            <a:lvl6pPr lvl="5" algn="ctr">
              <a:spcBef>
                <a:spcPts val="0"/>
              </a:spcBef>
              <a:spcAft>
                <a:spcPts val="0"/>
              </a:spcAft>
              <a:buSzPts val="10000"/>
              <a:buFont typeface="Lato"/>
              <a:buNone/>
              <a:defRPr sz="13333">
                <a:latin typeface="Lato"/>
                <a:ea typeface="Lato"/>
                <a:cs typeface="Lato"/>
                <a:sym typeface="Lato"/>
              </a:defRPr>
            </a:lvl6pPr>
            <a:lvl7pPr lvl="6" algn="ctr">
              <a:spcBef>
                <a:spcPts val="0"/>
              </a:spcBef>
              <a:spcAft>
                <a:spcPts val="0"/>
              </a:spcAft>
              <a:buSzPts val="10000"/>
              <a:buFont typeface="Lato"/>
              <a:buNone/>
              <a:defRPr sz="13333">
                <a:latin typeface="Lato"/>
                <a:ea typeface="Lato"/>
                <a:cs typeface="Lato"/>
                <a:sym typeface="Lato"/>
              </a:defRPr>
            </a:lvl7pPr>
            <a:lvl8pPr lvl="7" algn="ctr">
              <a:spcBef>
                <a:spcPts val="0"/>
              </a:spcBef>
              <a:spcAft>
                <a:spcPts val="0"/>
              </a:spcAft>
              <a:buSzPts val="10000"/>
              <a:buFont typeface="Lato"/>
              <a:buNone/>
              <a:defRPr sz="13333">
                <a:latin typeface="Lato"/>
                <a:ea typeface="Lato"/>
                <a:cs typeface="Lato"/>
                <a:sym typeface="Lato"/>
              </a:defRPr>
            </a:lvl8pPr>
            <a:lvl9pPr lvl="8" algn="ctr">
              <a:spcBef>
                <a:spcPts val="0"/>
              </a:spcBef>
              <a:spcAft>
                <a:spcPts val="0"/>
              </a:spcAft>
              <a:buSzPts val="10000"/>
              <a:buFont typeface="Lato"/>
              <a:buNone/>
              <a:defRPr sz="13333">
                <a:latin typeface="Lato"/>
                <a:ea typeface="Lato"/>
                <a:cs typeface="Lato"/>
                <a:sym typeface="Lato"/>
              </a:defRPr>
            </a:lvl9pPr>
          </a:lstStyle>
          <a:p>
            <a:endParaRPr/>
          </a:p>
        </p:txBody>
      </p:sp>
      <p:sp>
        <p:nvSpPr>
          <p:cNvPr id="51" name="Shape 51"/>
          <p:cNvSpPr txBox="1">
            <a:spLocks noGrp="1"/>
          </p:cNvSpPr>
          <p:nvPr>
            <p:ph type="body" idx="1"/>
          </p:nvPr>
        </p:nvSpPr>
        <p:spPr>
          <a:xfrm>
            <a:off x="415600" y="3892600"/>
            <a:ext cx="11360800" cy="14288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2" name="Shape 5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0003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12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0EAE8-63E3-43ED-AE49-97027832C041}" type="datetime1">
              <a:rPr lang="en-US" smtClean="0">
                <a:solidFill>
                  <a:prstClr val="black">
                    <a:tint val="75000"/>
                  </a:prstClr>
                </a:solidFill>
              </a:rPr>
              <a:pPr/>
              <a:t>3/7/2019</a:t>
            </a:fld>
            <a:endParaRPr lang="en-US">
              <a:solidFill>
                <a:prstClr val="black">
                  <a:tint val="75000"/>
                </a:prstClr>
              </a:solidFill>
            </a:endParaRPr>
          </a:p>
        </p:txBody>
      </p:sp>
      <p:sp>
        <p:nvSpPr>
          <p:cNvPr id="6" name="Slide Number Placeholder 5"/>
          <p:cNvSpPr>
            <a:spLocks noGrp="1"/>
          </p:cNvSpPr>
          <p:nvPr>
            <p:ph type="sldNum" sz="quarter" idx="12"/>
          </p:nvPr>
        </p:nvSpPr>
        <p:spPr>
          <a:xfrm>
            <a:off x="6820692" y="6356351"/>
            <a:ext cx="2844800" cy="365125"/>
          </a:xfrm>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08337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64CB68-95CD-4C20-B55C-5DF73ECE1784}" type="datetime1">
              <a:rPr lang="en-US" smtClean="0">
                <a:solidFill>
                  <a:prstClr val="black">
                    <a:tint val="75000"/>
                  </a:prstClr>
                </a:solidFill>
              </a:rPr>
              <a:pPr/>
              <a:t>3/7/2019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6711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5BA76D-D470-4529-912D-A95A014F0665}" type="datetime1">
              <a:rPr lang="en-US" smtClean="0">
                <a:solidFill>
                  <a:prstClr val="black">
                    <a:tint val="75000"/>
                  </a:prstClr>
                </a:solidFill>
              </a:rPr>
              <a:pPr/>
              <a:t>3/7/2019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88684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53D18A-7C01-415D-B1E4-01570D820AB8}" type="datetime1">
              <a:rPr lang="en-US" smtClean="0">
                <a:solidFill>
                  <a:prstClr val="black">
                    <a:tint val="75000"/>
                  </a:prstClr>
                </a:solidFill>
              </a:rPr>
              <a:pPr/>
              <a:t>3/7/2019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58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800C15-C7CA-4746-BB87-BBCBBB96734B}" type="datetime1">
              <a:rPr lang="en-US" smtClean="0">
                <a:solidFill>
                  <a:prstClr val="black">
                    <a:tint val="75000"/>
                  </a:prstClr>
                </a:solidFill>
              </a:rPr>
              <a:pPr/>
              <a:t>3/7/2019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7026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6FA865-717C-4771-851C-549B63379B43}" type="datetime1">
              <a:rPr lang="en-US" smtClean="0">
                <a:solidFill>
                  <a:prstClr val="black">
                    <a:tint val="75000"/>
                  </a:prstClr>
                </a:solidFill>
              </a:rPr>
              <a:pPr/>
              <a:t>3/7/2019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378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8E991-B0D4-41F1-B1B3-B5D1523F6D92}" type="datetime1">
              <a:rPr lang="en-US" smtClean="0">
                <a:solidFill>
                  <a:prstClr val="black">
                    <a:tint val="75000"/>
                  </a:prstClr>
                </a:solidFill>
              </a:rPr>
              <a:pPr/>
              <a:t>3/7/2019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34910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6172201"/>
            <a:ext cx="12192000" cy="685800"/>
          </a:xfrm>
          <a:prstGeom prst="rect">
            <a:avLst/>
          </a:prstGeom>
          <a:pattFill prst="ltUpDiag">
            <a:fgClr>
              <a:srgbClr val="FF0000"/>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0" y="6172200"/>
            <a:ext cx="12192000" cy="685800"/>
          </a:xfrm>
          <a:prstGeom prst="rect">
            <a:avLst/>
          </a:prstGeom>
          <a:gradFill>
            <a:gsLst>
              <a:gs pos="0">
                <a:srgbClr val="C00000">
                  <a:shade val="30000"/>
                  <a:satMod val="115000"/>
                </a:srgbClr>
              </a:gs>
              <a:gs pos="50000">
                <a:srgbClr val="C00000">
                  <a:shade val="67500"/>
                  <a:satMod val="115000"/>
                  <a:alpha val="47000"/>
                </a:srgbClr>
              </a:gs>
              <a:gs pos="100000">
                <a:schemeClr val="accent2">
                  <a:lumMod val="40000"/>
                  <a:lumOff val="60000"/>
                  <a:alpha val="6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 name="Group 9"/>
          <p:cNvGrpSpPr/>
          <p:nvPr/>
        </p:nvGrpSpPr>
        <p:grpSpPr>
          <a:xfrm>
            <a:off x="304800" y="6248401"/>
            <a:ext cx="1653656" cy="543173"/>
            <a:chOff x="289757" y="6248400"/>
            <a:chExt cx="1260913" cy="543173"/>
          </a:xfrm>
        </p:grpSpPr>
        <p:sp>
          <p:nvSpPr>
            <p:cNvPr id="11" name="Rounded Rectangle 10"/>
            <p:cNvSpPr/>
            <p:nvPr/>
          </p:nvSpPr>
          <p:spPr>
            <a:xfrm>
              <a:off x="289757" y="6248400"/>
              <a:ext cx="1260913" cy="5431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9674" y="6314947"/>
              <a:ext cx="1061078" cy="415623"/>
            </a:xfrm>
            <a:prstGeom prst="rect">
              <a:avLst/>
            </a:prstGeom>
          </p:spPr>
        </p:pic>
      </p:grpSp>
      <p:sp>
        <p:nvSpPr>
          <p:cNvPr id="2" name="Title Placeholder 1"/>
          <p:cNvSpPr>
            <a:spLocks noGrp="1"/>
          </p:cNvSpPr>
          <p:nvPr userDrawn="1">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userDrawn="1">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userDrawn="1">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E7774-442A-444C-90D9-8BA960E7E07F}" type="datetime1">
              <a:rPr lang="en-US" smtClean="0">
                <a:solidFill>
                  <a:prstClr val="black">
                    <a:tint val="75000"/>
                  </a:prstClr>
                </a:solidFill>
              </a:rPr>
              <a:pPr/>
              <a:t>3/7/2019</a:t>
            </a:fld>
            <a:endParaRPr lang="en-US">
              <a:solidFill>
                <a:prstClr val="black">
                  <a:tint val="75000"/>
                </a:prstClr>
              </a:solidFill>
            </a:endParaRPr>
          </a:p>
        </p:txBody>
      </p:sp>
      <p:sp>
        <p:nvSpPr>
          <p:cNvPr id="5" name="Footer Placeholder 4"/>
          <p:cNvSpPr>
            <a:spLocks noGrp="1"/>
          </p:cNvSpPr>
          <p:nvPr userDrawn="1">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userDrawn="1">
            <p:ph type="sldNum" sz="quarter" idx="4"/>
          </p:nvPr>
        </p:nvSpPr>
        <p:spPr>
          <a:xfrm>
            <a:off x="4673600" y="6356351"/>
            <a:ext cx="2844800" cy="365125"/>
          </a:xfrm>
          <a:prstGeom prst="rect">
            <a:avLst/>
          </a:prstGeom>
        </p:spPr>
        <p:txBody>
          <a:bodyPr vert="horz" lIns="91440" tIns="45720" rIns="91440" bIns="45720" rtlCol="0" anchor="ctr"/>
          <a:lstStyle>
            <a:lvl1pPr algn="ctr">
              <a:defRPr sz="1200" b="1">
                <a:solidFill>
                  <a:schemeClr val="bg1"/>
                </a:solidFill>
              </a:defRPr>
            </a:lvl1pPr>
          </a:lstStyle>
          <a:p>
            <a:fld id="{D635A05D-7D79-44E9-9F5E-C1C7FB7996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84845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21800"/>
            <a:ext cx="11360800" cy="834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lvl="0" algn="r">
              <a:spcBef>
                <a:spcPts val="0"/>
              </a:spcBef>
              <a:buNone/>
              <a:defRPr sz="1333">
                <a:solidFill>
                  <a:schemeClr val="dk2"/>
                </a:solidFill>
                <a:latin typeface="Lato"/>
                <a:ea typeface="Lato"/>
                <a:cs typeface="Lato"/>
                <a:sym typeface="Lato"/>
              </a:defRPr>
            </a:lvl1pPr>
            <a:lvl2pPr lvl="1" algn="r">
              <a:spcBef>
                <a:spcPts val="0"/>
              </a:spcBef>
              <a:buNone/>
              <a:defRPr sz="1333">
                <a:solidFill>
                  <a:schemeClr val="dk2"/>
                </a:solidFill>
                <a:latin typeface="Lato"/>
                <a:ea typeface="Lato"/>
                <a:cs typeface="Lato"/>
                <a:sym typeface="Lato"/>
              </a:defRPr>
            </a:lvl2pPr>
            <a:lvl3pPr lvl="2" algn="r">
              <a:spcBef>
                <a:spcPts val="0"/>
              </a:spcBef>
              <a:buNone/>
              <a:defRPr sz="1333">
                <a:solidFill>
                  <a:schemeClr val="dk2"/>
                </a:solidFill>
                <a:latin typeface="Lato"/>
                <a:ea typeface="Lato"/>
                <a:cs typeface="Lato"/>
                <a:sym typeface="Lato"/>
              </a:defRPr>
            </a:lvl3pPr>
            <a:lvl4pPr lvl="3" algn="r">
              <a:spcBef>
                <a:spcPts val="0"/>
              </a:spcBef>
              <a:buNone/>
              <a:defRPr sz="1333">
                <a:solidFill>
                  <a:schemeClr val="dk2"/>
                </a:solidFill>
                <a:latin typeface="Lato"/>
                <a:ea typeface="Lato"/>
                <a:cs typeface="Lato"/>
                <a:sym typeface="Lato"/>
              </a:defRPr>
            </a:lvl4pPr>
            <a:lvl5pPr lvl="4" algn="r">
              <a:spcBef>
                <a:spcPts val="0"/>
              </a:spcBef>
              <a:buNone/>
              <a:defRPr sz="1333">
                <a:solidFill>
                  <a:schemeClr val="dk2"/>
                </a:solidFill>
                <a:latin typeface="Lato"/>
                <a:ea typeface="Lato"/>
                <a:cs typeface="Lato"/>
                <a:sym typeface="Lato"/>
              </a:defRPr>
            </a:lvl5pPr>
            <a:lvl6pPr lvl="5" algn="r">
              <a:spcBef>
                <a:spcPts val="0"/>
              </a:spcBef>
              <a:buNone/>
              <a:defRPr sz="1333">
                <a:solidFill>
                  <a:schemeClr val="dk2"/>
                </a:solidFill>
                <a:latin typeface="Lato"/>
                <a:ea typeface="Lato"/>
                <a:cs typeface="Lato"/>
                <a:sym typeface="Lato"/>
              </a:defRPr>
            </a:lvl6pPr>
            <a:lvl7pPr lvl="6" algn="r">
              <a:spcBef>
                <a:spcPts val="0"/>
              </a:spcBef>
              <a:buNone/>
              <a:defRPr sz="1333">
                <a:solidFill>
                  <a:schemeClr val="dk2"/>
                </a:solidFill>
                <a:latin typeface="Lato"/>
                <a:ea typeface="Lato"/>
                <a:cs typeface="Lato"/>
                <a:sym typeface="Lato"/>
              </a:defRPr>
            </a:lvl7pPr>
            <a:lvl8pPr lvl="7" algn="r">
              <a:spcBef>
                <a:spcPts val="0"/>
              </a:spcBef>
              <a:buNone/>
              <a:defRPr sz="1333">
                <a:solidFill>
                  <a:schemeClr val="dk2"/>
                </a:solidFill>
                <a:latin typeface="Lato"/>
                <a:ea typeface="Lato"/>
                <a:cs typeface="Lato"/>
                <a:sym typeface="Lato"/>
              </a:defRPr>
            </a:lvl8pPr>
            <a:lvl9pPr lvl="8" algn="r">
              <a:spcBef>
                <a:spcPts val="0"/>
              </a:spcBef>
              <a:buNone/>
              <a:defRPr sz="1333">
                <a:solidFill>
                  <a:schemeClr val="dk2"/>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682761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zalandoresearch/fashion-mni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dityabalu/PDL/blob/master/DataProcessors/naive.p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keras.io/building-powerful-image-classification-models-using-very-little-data.html" TargetMode="External"/><Relationship Id="rId2" Type="http://schemas.openxmlformats.org/officeDocument/2006/relationships/hyperlink" Target="https://github.com/adityabalu/PDL/blob/master/DataProcessors/keras.py" TargetMode="External"/><Relationship Id="rId1" Type="http://schemas.openxmlformats.org/officeDocument/2006/relationships/slideLayout" Target="../slideLayouts/slideLayout2.xml"/><Relationship Id="rId5" Type="http://schemas.openxmlformats.org/officeDocument/2006/relationships/hyperlink" Target="https://github.com/mdbloice/Augmentor" TargetMode="External"/><Relationship Id="rId4" Type="http://schemas.openxmlformats.org/officeDocument/2006/relationships/hyperlink" Target="https://stanford.edu/~shervine/blog/keras-how-to-generate-data-on-the-fly"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cs230-stanford.github.io/tensorflow-input-data.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s230-stanford.github.io/project-code-examples.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lets-code-a-neural-network-in-plain-numpy-ae7e7441079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chainer.org/general/2017/02/08/Performance-of-Distributed-Deep-Learning-Using-ChainerMN.html"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608.07249.pdf" TargetMode="External"/><Relationship Id="rId2" Type="http://schemas.openxmlformats.org/officeDocument/2006/relationships/hyperlink" Target="https://developer.nvidia.com/deep-learning-frameworks" TargetMode="External"/><Relationship Id="rId1" Type="http://schemas.openxmlformats.org/officeDocument/2006/relationships/slideLayout" Target="../slideLayouts/slideLayout8.xml"/><Relationship Id="rId4" Type="http://schemas.openxmlformats.org/officeDocument/2006/relationships/hyperlink" Target="https://arxiv.org/pdf/1511.06435.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keras.io/"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nsorflow.org/install/" TargetMode="External"/><Relationship Id="rId2" Type="http://schemas.openxmlformats.org/officeDocument/2006/relationships/hyperlink" Target="http://deeplearning.net/software/theano/install.html#install" TargetMode="External"/><Relationship Id="rId1" Type="http://schemas.openxmlformats.org/officeDocument/2006/relationships/slideLayout" Target="../slideLayouts/slideLayout2.xml"/><Relationship Id="rId6" Type="http://schemas.openxmlformats.org/officeDocument/2006/relationships/hyperlink" Target="https://developer.nvidia.com/rdp/cudnn-download" TargetMode="External"/><Relationship Id="rId5" Type="http://schemas.openxmlformats.org/officeDocument/2006/relationships/hyperlink" Target="https://developer.nvidia.com/cuda-downloads" TargetMode="External"/><Relationship Id="rId4" Type="http://schemas.openxmlformats.org/officeDocument/2006/relationships/hyperlink" Target="https://github.com/Microsoft/CNT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dityabalu/PDL/blob/master/Keras/mnist_cnn.p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adityabalu/PDL/blob/master/Keras/mnist_cnn.p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eras.io/" TargetMode="External"/><Relationship Id="rId7" Type="http://schemas.openxmlformats.org/officeDocument/2006/relationships/hyperlink" Target="https://www.tensorflow.org/install/" TargetMode="External"/><Relationship Id="rId2" Type="http://schemas.openxmlformats.org/officeDocument/2006/relationships/hyperlink" Target="http://ankivil.com/installing-keras-theano-and-dependencies-on-windows-10-python-34/" TargetMode="External"/><Relationship Id="rId1" Type="http://schemas.openxmlformats.org/officeDocument/2006/relationships/slideLayout" Target="../slideLayouts/slideLayout2.xml"/><Relationship Id="rId6" Type="http://schemas.openxmlformats.org/officeDocument/2006/relationships/hyperlink" Target="http://deeplearning.net/software/theano/" TargetMode="External"/><Relationship Id="rId5" Type="http://schemas.openxmlformats.org/officeDocument/2006/relationships/hyperlink" Target="https://www.continuum.io/downloads" TargetMode="External"/><Relationship Id="rId4" Type="http://schemas.openxmlformats.org/officeDocument/2006/relationships/hyperlink" Target="https://github.com/tensorflow/tensorflow"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adityabalu/PDL.git"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dityabalu/PDL/blob/master/Tensorflow/mnist_cnn.py" TargetMode="External"/><Relationship Id="rId2" Type="http://schemas.openxmlformats.org/officeDocument/2006/relationships/hyperlink" Target="https://github.com/adityabalu/PDL/blob/master/Tensorflow/example1.py" TargetMode="External"/><Relationship Id="rId1" Type="http://schemas.openxmlformats.org/officeDocument/2006/relationships/slideLayout" Target="../slideLayouts/slideLayout2.xml"/><Relationship Id="rId4" Type="http://schemas.openxmlformats.org/officeDocument/2006/relationships/hyperlink" Target="https://github.com/aymericdamien/TensorFlow-Examples/tree/master/example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adityabalu/PDL/blob/master/Pytorch/mnist_cnn.p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papers.nips.cc/paper/4824-imagenet-classification-with-deep-convolutional-neural-networks.pdf"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arxiv.org/pdf/1311.2901v3.pdf"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hyperlink" Target="http://arxiv.org/pdf/1409.1556v6.pdf"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hyperlink" Target="http://www.cv-foundation.org/openaccess/content_cvpr_2015/papers/Szegedy_Going_Deeper_With_2015_CVPR_paper.pdf"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512.03385v1.pdf"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512.00567.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371601"/>
            <a:ext cx="7772400" cy="1470025"/>
          </a:xfrm>
        </p:spPr>
        <p:txBody>
          <a:bodyPr>
            <a:noAutofit/>
          </a:bodyPr>
          <a:lstStyle/>
          <a:p>
            <a:r>
              <a:rPr lang="en-US" sz="3200" dirty="0">
                <a:solidFill>
                  <a:srgbClr val="000000"/>
                </a:solidFill>
              </a:rPr>
              <a:t>ME 592X: Data Analytics and Machine Learning for Cyber-Physical Systems Applications </a:t>
            </a:r>
            <a:endParaRPr lang="en-US" sz="3200" dirty="0"/>
          </a:p>
        </p:txBody>
      </p:sp>
      <p:sp>
        <p:nvSpPr>
          <p:cNvPr id="13" name="Subtitle 4"/>
          <p:cNvSpPr txBox="1">
            <a:spLocks/>
          </p:cNvSpPr>
          <p:nvPr/>
        </p:nvSpPr>
        <p:spPr>
          <a:xfrm>
            <a:off x="3091645" y="5681246"/>
            <a:ext cx="6045200" cy="338554"/>
          </a:xfrm>
          <a:prstGeom prst="rect">
            <a:avLst/>
          </a:prstGeom>
        </p:spPr>
        <p:txBody>
          <a:bodyPr vert="horz" wrap="square" lIns="91440" tIns="45720" rIns="91440" bIns="45720" rtlCol="0">
            <a:sp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rgbClr val="000000"/>
                </a:solidFill>
                <a:latin typeface="Times New Roman" panose="02020603050405020304" pitchFamily="18" charset="0"/>
              </a:rPr>
              <a:t>Spring 2019</a:t>
            </a:r>
            <a:endParaRPr lang="en-US" sz="1800" dirty="0">
              <a:solidFill>
                <a:prstClr val="black">
                  <a:tint val="75000"/>
                </a:prstClr>
              </a:solidFill>
            </a:endParaRPr>
          </a:p>
        </p:txBody>
      </p:sp>
      <p:sp>
        <p:nvSpPr>
          <p:cNvPr id="3" name="Subtitle 2"/>
          <p:cNvSpPr>
            <a:spLocks noGrp="1"/>
          </p:cNvSpPr>
          <p:nvPr>
            <p:ph type="subTitle" idx="1"/>
          </p:nvPr>
        </p:nvSpPr>
        <p:spPr>
          <a:xfrm>
            <a:off x="1302234" y="3430837"/>
            <a:ext cx="9624021" cy="2305163"/>
          </a:xfrm>
        </p:spPr>
        <p:txBody>
          <a:bodyPr>
            <a:normAutofit/>
          </a:bodyPr>
          <a:lstStyle/>
          <a:p>
            <a:r>
              <a:rPr lang="en-US" dirty="0"/>
              <a:t>Lecture 11</a:t>
            </a:r>
          </a:p>
          <a:p>
            <a:r>
              <a:rPr lang="en-US" dirty="0"/>
              <a:t>Programming for Deep Learning</a:t>
            </a:r>
          </a:p>
          <a:p>
            <a:r>
              <a:rPr lang="en-US" dirty="0"/>
              <a:t>Aditya Balu</a:t>
            </a:r>
          </a:p>
        </p:txBody>
      </p:sp>
    </p:spTree>
    <p:extLst>
      <p:ext uri="{BB962C8B-B14F-4D97-AF65-F5344CB8AC3E}">
        <p14:creationId xmlns:p14="http://schemas.microsoft.com/office/powerpoint/2010/main" val="177336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DBCF41-1CC2-4A42-B4B5-8163159D4137}"/>
              </a:ext>
            </a:extLst>
          </p:cNvPr>
          <p:cNvSpPr>
            <a:spLocks noGrp="1"/>
          </p:cNvSpPr>
          <p:nvPr>
            <p:ph type="title"/>
          </p:nvPr>
        </p:nvSpPr>
        <p:spPr/>
        <p:txBody>
          <a:bodyPr/>
          <a:lstStyle/>
          <a:p>
            <a:pPr algn="l"/>
            <a:r>
              <a:rPr lang="en-US" dirty="0"/>
              <a:t>More Python fundamentals</a:t>
            </a:r>
          </a:p>
        </p:txBody>
      </p:sp>
      <p:sp>
        <p:nvSpPr>
          <p:cNvPr id="4" name="Slide Number Placeholder 3">
            <a:extLst>
              <a:ext uri="{FF2B5EF4-FFF2-40B4-BE49-F238E27FC236}">
                <a16:creationId xmlns:a16="http://schemas.microsoft.com/office/drawing/2014/main" id="{5B5CA98F-7420-490A-9137-370271D19038}"/>
              </a:ext>
            </a:extLst>
          </p:cNvPr>
          <p:cNvSpPr>
            <a:spLocks noGrp="1"/>
          </p:cNvSpPr>
          <p:nvPr>
            <p:ph type="sldNum" sz="quarter" idx="12"/>
          </p:nvPr>
        </p:nvSpPr>
        <p:spPr/>
        <p:txBody>
          <a:bodyPr/>
          <a:lstStyle/>
          <a:p>
            <a:fld id="{D635A05D-7D79-44E9-9F5E-C1C7FB7996E2}" type="slidenum">
              <a:rPr lang="en-US" smtClean="0">
                <a:solidFill>
                  <a:prstClr val="white"/>
                </a:solidFill>
              </a:rPr>
              <a:pPr/>
              <a:t>10</a:t>
            </a:fld>
            <a:endParaRPr lang="en-US">
              <a:solidFill>
                <a:prstClr val="white"/>
              </a:solidFill>
            </a:endParaRPr>
          </a:p>
        </p:txBody>
      </p:sp>
      <p:pic>
        <p:nvPicPr>
          <p:cNvPr id="10" name="Picture 9">
            <a:extLst>
              <a:ext uri="{FF2B5EF4-FFF2-40B4-BE49-F238E27FC236}">
                <a16:creationId xmlns:a16="http://schemas.microsoft.com/office/drawing/2014/main" id="{2CCF5A90-5182-4043-85E7-D7C13D22F763}"/>
              </a:ext>
            </a:extLst>
          </p:cNvPr>
          <p:cNvPicPr>
            <a:picLocks noChangeAspect="1"/>
          </p:cNvPicPr>
          <p:nvPr/>
        </p:nvPicPr>
        <p:blipFill>
          <a:blip r:embed="rId2"/>
          <a:stretch>
            <a:fillRect/>
          </a:stretch>
        </p:blipFill>
        <p:spPr>
          <a:xfrm>
            <a:off x="609600" y="1458914"/>
            <a:ext cx="8229600" cy="4667250"/>
          </a:xfrm>
          <a:prstGeom prst="rect">
            <a:avLst/>
          </a:prstGeom>
        </p:spPr>
      </p:pic>
    </p:spTree>
    <p:extLst>
      <p:ext uri="{BB962C8B-B14F-4D97-AF65-F5344CB8AC3E}">
        <p14:creationId xmlns:p14="http://schemas.microsoft.com/office/powerpoint/2010/main" val="253605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8569-DDB5-408A-ACB8-92D3190CE047}"/>
              </a:ext>
            </a:extLst>
          </p:cNvPr>
          <p:cNvSpPr>
            <a:spLocks noGrp="1"/>
          </p:cNvSpPr>
          <p:nvPr>
            <p:ph type="title"/>
          </p:nvPr>
        </p:nvSpPr>
        <p:spPr/>
        <p:txBody>
          <a:bodyPr/>
          <a:lstStyle/>
          <a:p>
            <a:pPr algn="l"/>
            <a:r>
              <a:rPr lang="en-US" dirty="0" err="1"/>
              <a:t>getitem</a:t>
            </a:r>
            <a:r>
              <a:rPr lang="en-US" dirty="0"/>
              <a:t> method</a:t>
            </a:r>
          </a:p>
        </p:txBody>
      </p:sp>
      <p:pic>
        <p:nvPicPr>
          <p:cNvPr id="5" name="Content Placeholder 4">
            <a:extLst>
              <a:ext uri="{FF2B5EF4-FFF2-40B4-BE49-F238E27FC236}">
                <a16:creationId xmlns:a16="http://schemas.microsoft.com/office/drawing/2014/main" id="{C749F9C4-4D1C-4EF1-9346-D1C833529B91}"/>
              </a:ext>
            </a:extLst>
          </p:cNvPr>
          <p:cNvPicPr>
            <a:picLocks noGrp="1" noChangeAspect="1"/>
          </p:cNvPicPr>
          <p:nvPr>
            <p:ph idx="1"/>
          </p:nvPr>
        </p:nvPicPr>
        <p:blipFill>
          <a:blip r:embed="rId2"/>
          <a:stretch>
            <a:fillRect/>
          </a:stretch>
        </p:blipFill>
        <p:spPr>
          <a:xfrm>
            <a:off x="609600" y="1651891"/>
            <a:ext cx="7701020" cy="4525963"/>
          </a:xfrm>
          <a:prstGeom prst="rect">
            <a:avLst/>
          </a:prstGeom>
        </p:spPr>
      </p:pic>
      <p:sp>
        <p:nvSpPr>
          <p:cNvPr id="4" name="Slide Number Placeholder 3">
            <a:extLst>
              <a:ext uri="{FF2B5EF4-FFF2-40B4-BE49-F238E27FC236}">
                <a16:creationId xmlns:a16="http://schemas.microsoft.com/office/drawing/2014/main" id="{6D3C480C-496C-4D68-B5FF-6D949F89F8BA}"/>
              </a:ext>
            </a:extLst>
          </p:cNvPr>
          <p:cNvSpPr>
            <a:spLocks noGrp="1"/>
          </p:cNvSpPr>
          <p:nvPr>
            <p:ph type="sldNum" sz="quarter" idx="12"/>
          </p:nvPr>
        </p:nvSpPr>
        <p:spPr/>
        <p:txBody>
          <a:bodyPr/>
          <a:lstStyle/>
          <a:p>
            <a:fld id="{D635A05D-7D79-44E9-9F5E-C1C7FB7996E2}" type="slidenum">
              <a:rPr lang="en-US" smtClean="0">
                <a:solidFill>
                  <a:prstClr val="white"/>
                </a:solidFill>
              </a:rPr>
              <a:pPr/>
              <a:t>11</a:t>
            </a:fld>
            <a:endParaRPr lang="en-US" dirty="0">
              <a:solidFill>
                <a:prstClr val="white"/>
              </a:solidFill>
            </a:endParaRPr>
          </a:p>
        </p:txBody>
      </p:sp>
    </p:spTree>
    <p:extLst>
      <p:ext uri="{BB962C8B-B14F-4D97-AF65-F5344CB8AC3E}">
        <p14:creationId xmlns:p14="http://schemas.microsoft.com/office/powerpoint/2010/main" val="283745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5551-37C1-4D6A-8A15-AAC7E9EE2A4E}"/>
              </a:ext>
            </a:extLst>
          </p:cNvPr>
          <p:cNvSpPr>
            <a:spLocks noGrp="1"/>
          </p:cNvSpPr>
          <p:nvPr>
            <p:ph type="title"/>
          </p:nvPr>
        </p:nvSpPr>
        <p:spPr/>
        <p:txBody>
          <a:bodyPr>
            <a:normAutofit fontScale="90000"/>
          </a:bodyPr>
          <a:lstStyle/>
          <a:p>
            <a:pPr algn="l"/>
            <a:r>
              <a:rPr lang="en-US" dirty="0"/>
              <a:t>Naïve Implementation of a Data Loader (Fashion MNIST)</a:t>
            </a:r>
          </a:p>
        </p:txBody>
      </p:sp>
      <p:sp>
        <p:nvSpPr>
          <p:cNvPr id="3" name="Content Placeholder 2">
            <a:extLst>
              <a:ext uri="{FF2B5EF4-FFF2-40B4-BE49-F238E27FC236}">
                <a16:creationId xmlns:a16="http://schemas.microsoft.com/office/drawing/2014/main" id="{761112FD-2A50-45F4-A95E-57AF481D1484}"/>
              </a:ext>
            </a:extLst>
          </p:cNvPr>
          <p:cNvSpPr>
            <a:spLocks noGrp="1"/>
          </p:cNvSpPr>
          <p:nvPr>
            <p:ph idx="1"/>
          </p:nvPr>
        </p:nvSpPr>
        <p:spPr>
          <a:xfrm>
            <a:off x="609600" y="1600201"/>
            <a:ext cx="10972800" cy="4525963"/>
          </a:xfrm>
        </p:spPr>
        <p:txBody>
          <a:bodyPr/>
          <a:lstStyle/>
          <a:p>
            <a:r>
              <a:rPr lang="en-US" dirty="0"/>
              <a:t>Fashion MNIST: </a:t>
            </a:r>
            <a:r>
              <a:rPr lang="en-US" sz="2800" dirty="0">
                <a:hlinkClick r:id="rId2"/>
              </a:rPr>
              <a:t>https://github.com/zalandoresearch/fashion-mnist</a:t>
            </a:r>
            <a:r>
              <a:rPr lang="en-US" sz="2800" dirty="0"/>
              <a:t> </a:t>
            </a:r>
          </a:p>
          <a:p>
            <a:endParaRPr lang="en-US" dirty="0"/>
          </a:p>
        </p:txBody>
      </p:sp>
      <p:sp>
        <p:nvSpPr>
          <p:cNvPr id="4" name="Slide Number Placeholder 3">
            <a:extLst>
              <a:ext uri="{FF2B5EF4-FFF2-40B4-BE49-F238E27FC236}">
                <a16:creationId xmlns:a16="http://schemas.microsoft.com/office/drawing/2014/main" id="{F030EE5C-A341-4CB7-A02A-6AC955E6D761}"/>
              </a:ext>
            </a:extLst>
          </p:cNvPr>
          <p:cNvSpPr>
            <a:spLocks noGrp="1"/>
          </p:cNvSpPr>
          <p:nvPr>
            <p:ph type="sldNum" sz="quarter" idx="12"/>
          </p:nvPr>
        </p:nvSpPr>
        <p:spPr/>
        <p:txBody>
          <a:bodyPr/>
          <a:lstStyle/>
          <a:p>
            <a:fld id="{D635A05D-7D79-44E9-9F5E-C1C7FB7996E2}" type="slidenum">
              <a:rPr lang="en-US" smtClean="0">
                <a:solidFill>
                  <a:prstClr val="white"/>
                </a:solidFill>
              </a:rPr>
              <a:pPr/>
              <a:t>12</a:t>
            </a:fld>
            <a:endParaRPr lang="en-US" dirty="0">
              <a:solidFill>
                <a:prstClr val="white"/>
              </a:solidFill>
            </a:endParaRPr>
          </a:p>
        </p:txBody>
      </p:sp>
      <p:pic>
        <p:nvPicPr>
          <p:cNvPr id="1026" name="Picture 2" descr="https://github.com/zalandoresearch/fashion-mnist/raw/master/doc/img/fashion-mnist-sprite.png">
            <a:extLst>
              <a:ext uri="{FF2B5EF4-FFF2-40B4-BE49-F238E27FC236}">
                <a16:creationId xmlns:a16="http://schemas.microsoft.com/office/drawing/2014/main" id="{89337CA0-4E60-4F82-AA22-DE2A2C890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92"/>
          <a:stretch/>
        </p:blipFill>
        <p:spPr bwMode="auto">
          <a:xfrm>
            <a:off x="6055210" y="2422526"/>
            <a:ext cx="6136790" cy="3075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ithub.com/zalandoresearch/fashion-mnist/raw/master/doc/img/fashion-mnist-sprite.png">
            <a:extLst>
              <a:ext uri="{FF2B5EF4-FFF2-40B4-BE49-F238E27FC236}">
                <a16:creationId xmlns:a16="http://schemas.microsoft.com/office/drawing/2014/main" id="{C41CD8DB-1E6D-48A9-8452-26A39C091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27"/>
          <a:stretch/>
        </p:blipFill>
        <p:spPr bwMode="auto">
          <a:xfrm>
            <a:off x="2" y="2422525"/>
            <a:ext cx="6092373" cy="30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4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417D-5BD5-4F8F-BB80-8988CB9413FD}"/>
              </a:ext>
            </a:extLst>
          </p:cNvPr>
          <p:cNvSpPr>
            <a:spLocks noGrp="1"/>
          </p:cNvSpPr>
          <p:nvPr>
            <p:ph type="title"/>
          </p:nvPr>
        </p:nvSpPr>
        <p:spPr/>
        <p:txBody>
          <a:bodyPr/>
          <a:lstStyle/>
          <a:p>
            <a:pPr algn="l"/>
            <a:r>
              <a:rPr lang="en-US" dirty="0"/>
              <a:t>Naïve Implementation</a:t>
            </a:r>
          </a:p>
        </p:txBody>
      </p:sp>
      <p:sp>
        <p:nvSpPr>
          <p:cNvPr id="3" name="Content Placeholder 2">
            <a:extLst>
              <a:ext uri="{FF2B5EF4-FFF2-40B4-BE49-F238E27FC236}">
                <a16:creationId xmlns:a16="http://schemas.microsoft.com/office/drawing/2014/main" id="{B1B0072F-9C3C-4D23-9C27-63B932C1B7A7}"/>
              </a:ext>
            </a:extLst>
          </p:cNvPr>
          <p:cNvSpPr>
            <a:spLocks noGrp="1"/>
          </p:cNvSpPr>
          <p:nvPr>
            <p:ph idx="1"/>
          </p:nvPr>
        </p:nvSpPr>
        <p:spPr/>
        <p:txBody>
          <a:bodyPr/>
          <a:lstStyle/>
          <a:p>
            <a:pPr marL="0" indent="0">
              <a:buNone/>
            </a:pPr>
            <a:r>
              <a:rPr lang="en-US" sz="2400" dirty="0">
                <a:hlinkClick r:id="rId2"/>
              </a:rPr>
              <a:t>https://github.com/adityabalu/PDL/blob/master/DataProcessors/naive.py</a:t>
            </a:r>
            <a:r>
              <a:rPr lang="en-US" sz="2400" dirty="0"/>
              <a:t> </a:t>
            </a:r>
          </a:p>
          <a:p>
            <a:pPr marL="0" indent="0">
              <a:buNone/>
            </a:pPr>
            <a:endParaRPr lang="en-US" dirty="0"/>
          </a:p>
        </p:txBody>
      </p:sp>
      <p:sp>
        <p:nvSpPr>
          <p:cNvPr id="4" name="Slide Number Placeholder 3">
            <a:extLst>
              <a:ext uri="{FF2B5EF4-FFF2-40B4-BE49-F238E27FC236}">
                <a16:creationId xmlns:a16="http://schemas.microsoft.com/office/drawing/2014/main" id="{86A5DB40-0E85-477C-94AC-22604AD786EC}"/>
              </a:ext>
            </a:extLst>
          </p:cNvPr>
          <p:cNvSpPr>
            <a:spLocks noGrp="1"/>
          </p:cNvSpPr>
          <p:nvPr>
            <p:ph type="sldNum" sz="quarter" idx="12"/>
          </p:nvPr>
        </p:nvSpPr>
        <p:spPr/>
        <p:txBody>
          <a:bodyPr/>
          <a:lstStyle/>
          <a:p>
            <a:fld id="{D635A05D-7D79-44E9-9F5E-C1C7FB7996E2}" type="slidenum">
              <a:rPr lang="en-US" smtClean="0">
                <a:solidFill>
                  <a:prstClr val="white"/>
                </a:solidFill>
              </a:rPr>
              <a:pPr/>
              <a:t>13</a:t>
            </a:fld>
            <a:endParaRPr lang="en-US" dirty="0">
              <a:solidFill>
                <a:prstClr val="white"/>
              </a:solidFill>
            </a:endParaRPr>
          </a:p>
        </p:txBody>
      </p:sp>
    </p:spTree>
    <p:extLst>
      <p:ext uri="{BB962C8B-B14F-4D97-AF65-F5344CB8AC3E}">
        <p14:creationId xmlns:p14="http://schemas.microsoft.com/office/powerpoint/2010/main" val="1404893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5709-5B30-4DB4-AD6C-3E2FDE886D8B}"/>
              </a:ext>
            </a:extLst>
          </p:cNvPr>
          <p:cNvSpPr>
            <a:spLocks noGrp="1"/>
          </p:cNvSpPr>
          <p:nvPr>
            <p:ph type="title"/>
          </p:nvPr>
        </p:nvSpPr>
        <p:spPr/>
        <p:txBody>
          <a:bodyPr/>
          <a:lstStyle/>
          <a:p>
            <a:pPr algn="l"/>
            <a:r>
              <a:rPr lang="en-US" dirty="0"/>
              <a:t>Data Pipelines</a:t>
            </a:r>
          </a:p>
        </p:txBody>
      </p:sp>
      <p:sp>
        <p:nvSpPr>
          <p:cNvPr id="3" name="Content Placeholder 2">
            <a:extLst>
              <a:ext uri="{FF2B5EF4-FFF2-40B4-BE49-F238E27FC236}">
                <a16:creationId xmlns:a16="http://schemas.microsoft.com/office/drawing/2014/main" id="{1A22CE39-6D1D-4298-A139-C89FA583466B}"/>
              </a:ext>
            </a:extLst>
          </p:cNvPr>
          <p:cNvSpPr>
            <a:spLocks noGrp="1"/>
          </p:cNvSpPr>
          <p:nvPr>
            <p:ph idx="1"/>
          </p:nvPr>
        </p:nvSpPr>
        <p:spPr/>
        <p:txBody>
          <a:bodyPr/>
          <a:lstStyle/>
          <a:p>
            <a:r>
              <a:rPr lang="en-US" dirty="0"/>
              <a:t>Performing Preprocessing “on-the-fly”</a:t>
            </a:r>
          </a:p>
          <a:p>
            <a:pPr lvl="1"/>
            <a:r>
              <a:rPr lang="en-US" dirty="0"/>
              <a:t>PCA/ZCA Whitening</a:t>
            </a:r>
          </a:p>
          <a:p>
            <a:pPr lvl="1"/>
            <a:r>
              <a:rPr lang="en-US" dirty="0"/>
              <a:t>Normalization</a:t>
            </a:r>
          </a:p>
          <a:p>
            <a:pPr lvl="1"/>
            <a:r>
              <a:rPr lang="en-US" dirty="0"/>
              <a:t>Data Augmentation</a:t>
            </a:r>
          </a:p>
          <a:p>
            <a:pPr lvl="1"/>
            <a:r>
              <a:rPr lang="en-US" dirty="0"/>
              <a:t>One-hot encoding</a:t>
            </a:r>
          </a:p>
          <a:p>
            <a:r>
              <a:rPr lang="en-US" dirty="0"/>
              <a:t>Dealing with Big Data such as 14 billion images</a:t>
            </a:r>
          </a:p>
          <a:p>
            <a:r>
              <a:rPr lang="en-US" dirty="0"/>
              <a:t>Multi-processing</a:t>
            </a:r>
          </a:p>
          <a:p>
            <a:pPr lvl="1"/>
            <a:endParaRPr lang="en-US" dirty="0"/>
          </a:p>
        </p:txBody>
      </p:sp>
      <p:sp>
        <p:nvSpPr>
          <p:cNvPr id="4" name="Slide Number Placeholder 3">
            <a:extLst>
              <a:ext uri="{FF2B5EF4-FFF2-40B4-BE49-F238E27FC236}">
                <a16:creationId xmlns:a16="http://schemas.microsoft.com/office/drawing/2014/main" id="{A799FD80-A7EB-42AA-978B-C100A5EF80C9}"/>
              </a:ext>
            </a:extLst>
          </p:cNvPr>
          <p:cNvSpPr>
            <a:spLocks noGrp="1"/>
          </p:cNvSpPr>
          <p:nvPr>
            <p:ph type="sldNum" sz="quarter" idx="12"/>
          </p:nvPr>
        </p:nvSpPr>
        <p:spPr/>
        <p:txBody>
          <a:bodyPr/>
          <a:lstStyle/>
          <a:p>
            <a:fld id="{D635A05D-7D79-44E9-9F5E-C1C7FB7996E2}"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40939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95B9-1BC0-49D4-B63D-6178CFB3963D}"/>
              </a:ext>
            </a:extLst>
          </p:cNvPr>
          <p:cNvSpPr>
            <a:spLocks noGrp="1"/>
          </p:cNvSpPr>
          <p:nvPr>
            <p:ph type="title"/>
          </p:nvPr>
        </p:nvSpPr>
        <p:spPr/>
        <p:txBody>
          <a:bodyPr/>
          <a:lstStyle/>
          <a:p>
            <a:pPr algn="l"/>
            <a:r>
              <a:rPr lang="en-US" dirty="0"/>
              <a:t>Data Pipelines in </a:t>
            </a:r>
            <a:r>
              <a:rPr lang="en-US" dirty="0" err="1"/>
              <a:t>Keras</a:t>
            </a:r>
            <a:endParaRPr lang="en-US" dirty="0"/>
          </a:p>
        </p:txBody>
      </p:sp>
      <p:sp>
        <p:nvSpPr>
          <p:cNvPr id="3" name="Content Placeholder 2">
            <a:extLst>
              <a:ext uri="{FF2B5EF4-FFF2-40B4-BE49-F238E27FC236}">
                <a16:creationId xmlns:a16="http://schemas.microsoft.com/office/drawing/2014/main" id="{C5CABD01-8420-4C1E-9372-D7EA8B8E5FD6}"/>
              </a:ext>
            </a:extLst>
          </p:cNvPr>
          <p:cNvSpPr>
            <a:spLocks noGrp="1"/>
          </p:cNvSpPr>
          <p:nvPr>
            <p:ph idx="1"/>
          </p:nvPr>
        </p:nvSpPr>
        <p:spPr/>
        <p:txBody>
          <a:bodyPr>
            <a:normAutofit fontScale="92500" lnSpcReduction="20000"/>
          </a:bodyPr>
          <a:lstStyle/>
          <a:p>
            <a:pPr marL="0" indent="0">
              <a:buNone/>
            </a:pPr>
            <a:r>
              <a:rPr lang="en-US" sz="2400" dirty="0"/>
              <a:t>Simple Method:</a:t>
            </a:r>
          </a:p>
          <a:p>
            <a:pPr marL="0" indent="0">
              <a:buNone/>
            </a:pPr>
            <a:r>
              <a:rPr lang="en-US" sz="2400" dirty="0"/>
              <a:t>Process all the data and feed to </a:t>
            </a:r>
            <a:r>
              <a:rPr lang="en-US" sz="2400" dirty="0" err="1"/>
              <a:t>keras</a:t>
            </a:r>
            <a:r>
              <a:rPr lang="en-US" sz="2400" dirty="0"/>
              <a:t>, it will do iterations etc.</a:t>
            </a:r>
          </a:p>
          <a:p>
            <a:pPr marL="0" indent="0">
              <a:buNone/>
            </a:pPr>
            <a:r>
              <a:rPr lang="en-US" sz="2400" dirty="0"/>
              <a:t>Generator Method:</a:t>
            </a:r>
          </a:p>
          <a:p>
            <a:pPr marL="0" indent="0">
              <a:buNone/>
            </a:pPr>
            <a:endParaRPr lang="en-US" sz="2400" dirty="0"/>
          </a:p>
          <a:p>
            <a:pPr marL="0" indent="0">
              <a:buNone/>
            </a:pPr>
            <a:r>
              <a:rPr lang="en-US" sz="2400" dirty="0"/>
              <a:t>Advanced Method:</a:t>
            </a:r>
          </a:p>
          <a:p>
            <a:pPr marL="0" indent="0">
              <a:buNone/>
            </a:pPr>
            <a:r>
              <a:rPr lang="en-US" sz="2400" dirty="0">
                <a:hlinkClick r:id="rId2"/>
              </a:rPr>
              <a:t>https://github.com/adityabalu/PDL/blob/master/DataProcessors/keras.py</a:t>
            </a:r>
            <a:r>
              <a:rPr lang="en-US" sz="2400" dirty="0"/>
              <a:t> </a:t>
            </a:r>
          </a:p>
          <a:p>
            <a:pPr marL="0" indent="0">
              <a:buNone/>
            </a:pPr>
            <a:endParaRPr lang="en-US" dirty="0"/>
          </a:p>
          <a:p>
            <a:endParaRPr lang="en-US" dirty="0"/>
          </a:p>
          <a:p>
            <a:r>
              <a:rPr lang="en-US" dirty="0"/>
              <a:t>Good Reading Sources:</a:t>
            </a:r>
          </a:p>
          <a:p>
            <a:pPr lvl="1"/>
            <a:r>
              <a:rPr lang="en-US" sz="2000" dirty="0">
                <a:hlinkClick r:id="rId3"/>
              </a:rPr>
              <a:t>https://blog.keras.io/building-powerful-image-classification-models-using-very-little-data.html</a:t>
            </a:r>
            <a:endParaRPr lang="en-US" sz="2000" dirty="0"/>
          </a:p>
          <a:p>
            <a:pPr lvl="1"/>
            <a:r>
              <a:rPr lang="en-US" sz="2000" dirty="0">
                <a:hlinkClick r:id="rId4"/>
              </a:rPr>
              <a:t>https://stanford.edu/~shervine/blog/keras-how-to-generate-data-on-the-fly</a:t>
            </a:r>
            <a:endParaRPr lang="en-US" sz="2000" dirty="0"/>
          </a:p>
          <a:p>
            <a:pPr lvl="1"/>
            <a:r>
              <a:rPr lang="en-US" sz="2000" dirty="0">
                <a:hlinkClick r:id="rId5"/>
              </a:rPr>
              <a:t>https://github.com/mdbloice/Augmentor</a:t>
            </a:r>
            <a:r>
              <a:rPr lang="en-US" sz="2000" dirty="0"/>
              <a:t> </a:t>
            </a:r>
          </a:p>
        </p:txBody>
      </p:sp>
      <p:sp>
        <p:nvSpPr>
          <p:cNvPr id="4" name="Slide Number Placeholder 3">
            <a:extLst>
              <a:ext uri="{FF2B5EF4-FFF2-40B4-BE49-F238E27FC236}">
                <a16:creationId xmlns:a16="http://schemas.microsoft.com/office/drawing/2014/main" id="{23161596-3A1B-400C-9174-371F0D280F64}"/>
              </a:ext>
            </a:extLst>
          </p:cNvPr>
          <p:cNvSpPr>
            <a:spLocks noGrp="1"/>
          </p:cNvSpPr>
          <p:nvPr>
            <p:ph type="sldNum" sz="quarter" idx="12"/>
          </p:nvPr>
        </p:nvSpPr>
        <p:spPr/>
        <p:txBody>
          <a:bodyPr/>
          <a:lstStyle/>
          <a:p>
            <a:fld id="{D635A05D-7D79-44E9-9F5E-C1C7FB7996E2}" type="slidenum">
              <a:rPr lang="en-US" smtClean="0">
                <a:solidFill>
                  <a:prstClr val="white"/>
                </a:solidFill>
              </a:rPr>
              <a:pPr/>
              <a:t>15</a:t>
            </a:fld>
            <a:endParaRPr lang="en-US" dirty="0">
              <a:solidFill>
                <a:prstClr val="white"/>
              </a:solidFill>
            </a:endParaRPr>
          </a:p>
        </p:txBody>
      </p:sp>
    </p:spTree>
    <p:extLst>
      <p:ext uri="{BB962C8B-B14F-4D97-AF65-F5344CB8AC3E}">
        <p14:creationId xmlns:p14="http://schemas.microsoft.com/office/powerpoint/2010/main" val="762908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BCD6-B3B9-4B6F-843B-ACFEBFB8D3A4}"/>
              </a:ext>
            </a:extLst>
          </p:cNvPr>
          <p:cNvSpPr>
            <a:spLocks noGrp="1"/>
          </p:cNvSpPr>
          <p:nvPr>
            <p:ph type="title"/>
          </p:nvPr>
        </p:nvSpPr>
        <p:spPr/>
        <p:txBody>
          <a:bodyPr>
            <a:normAutofit/>
          </a:bodyPr>
          <a:lstStyle/>
          <a:p>
            <a:pPr algn="l"/>
            <a:r>
              <a:rPr lang="en-US" dirty="0"/>
              <a:t>Data Pipelines in </a:t>
            </a:r>
            <a:r>
              <a:rPr lang="en-US" dirty="0" err="1"/>
              <a:t>Pytorch</a:t>
            </a:r>
            <a:endParaRPr lang="en-US" dirty="0"/>
          </a:p>
        </p:txBody>
      </p:sp>
      <p:sp>
        <p:nvSpPr>
          <p:cNvPr id="3" name="Content Placeholder 2">
            <a:extLst>
              <a:ext uri="{FF2B5EF4-FFF2-40B4-BE49-F238E27FC236}">
                <a16:creationId xmlns:a16="http://schemas.microsoft.com/office/drawing/2014/main" id="{84175D2B-5728-4A95-813D-090D1B96CCD5}"/>
              </a:ext>
            </a:extLst>
          </p:cNvPr>
          <p:cNvSpPr>
            <a:spLocks noGrp="1"/>
          </p:cNvSpPr>
          <p:nvPr>
            <p:ph idx="1"/>
          </p:nvPr>
        </p:nvSpPr>
        <p:spPr/>
        <p:txBody>
          <a:bodyPr>
            <a:normAutofit fontScale="77500" lnSpcReduction="20000"/>
          </a:bodyPr>
          <a:lstStyle/>
          <a:p>
            <a:endParaRPr lang="en-US" dirty="0"/>
          </a:p>
          <a:p>
            <a:r>
              <a:rPr lang="pt-BR" b="1" dirty="0"/>
              <a:t>import</a:t>
            </a:r>
            <a:r>
              <a:rPr lang="pt-BR" dirty="0"/>
              <a:t> torch.utils.data </a:t>
            </a:r>
            <a:r>
              <a:rPr lang="pt-BR" b="1" dirty="0"/>
              <a:t>as</a:t>
            </a:r>
            <a:r>
              <a:rPr lang="pt-BR" dirty="0"/>
              <a:t> data</a:t>
            </a:r>
          </a:p>
          <a:p>
            <a:endParaRPr lang="en-US" dirty="0"/>
          </a:p>
          <a:p>
            <a:r>
              <a:rPr lang="en-US" dirty="0"/>
              <a:t>Inherit:</a:t>
            </a:r>
          </a:p>
          <a:p>
            <a:pPr marL="457200" lvl="1" indent="0">
              <a:buNone/>
            </a:pPr>
            <a:r>
              <a:rPr lang="en-US" b="1" dirty="0"/>
              <a:t>class </a:t>
            </a:r>
            <a:r>
              <a:rPr lang="en-US" b="1" dirty="0" err="1"/>
              <a:t>TopoDataset</a:t>
            </a:r>
            <a:r>
              <a:rPr lang="en-US" dirty="0"/>
              <a:t>(</a:t>
            </a:r>
            <a:r>
              <a:rPr lang="en-US" dirty="0" err="1"/>
              <a:t>data.Dataset</a:t>
            </a:r>
            <a:r>
              <a:rPr lang="en-US" dirty="0"/>
              <a:t>):</a:t>
            </a:r>
          </a:p>
          <a:p>
            <a:endParaRPr lang="en-US" dirty="0"/>
          </a:p>
          <a:p>
            <a:endParaRPr lang="en-US" dirty="0"/>
          </a:p>
          <a:p>
            <a:endParaRPr lang="en-US" dirty="0"/>
          </a:p>
          <a:p>
            <a:endParaRPr lang="en-US" dirty="0"/>
          </a:p>
          <a:p>
            <a:endParaRPr lang="en-US" dirty="0"/>
          </a:p>
          <a:p>
            <a:r>
              <a:rPr lang="en-US" dirty="0"/>
              <a:t>Sources:</a:t>
            </a:r>
          </a:p>
          <a:p>
            <a:pPr lvl="1"/>
            <a:r>
              <a:rPr lang="en-US" dirty="0">
                <a:hlinkClick r:id="rId2"/>
              </a:rPr>
              <a:t>https://cs230-stanford.github.io/tensorflow-input-data.html</a:t>
            </a:r>
            <a:r>
              <a:rPr lang="en-US" dirty="0"/>
              <a:t> </a:t>
            </a:r>
          </a:p>
        </p:txBody>
      </p:sp>
      <p:sp>
        <p:nvSpPr>
          <p:cNvPr id="4" name="Slide Number Placeholder 3">
            <a:extLst>
              <a:ext uri="{FF2B5EF4-FFF2-40B4-BE49-F238E27FC236}">
                <a16:creationId xmlns:a16="http://schemas.microsoft.com/office/drawing/2014/main" id="{C35A3DE0-4B6C-4002-8EAD-2AA259CE8F8B}"/>
              </a:ext>
            </a:extLst>
          </p:cNvPr>
          <p:cNvSpPr>
            <a:spLocks noGrp="1"/>
          </p:cNvSpPr>
          <p:nvPr>
            <p:ph type="sldNum" sz="quarter" idx="12"/>
          </p:nvPr>
        </p:nvSpPr>
        <p:spPr/>
        <p:txBody>
          <a:bodyPr/>
          <a:lstStyle/>
          <a:p>
            <a:fld id="{D635A05D-7D79-44E9-9F5E-C1C7FB7996E2}" type="slidenum">
              <a:rPr lang="en-US" smtClean="0">
                <a:solidFill>
                  <a:prstClr val="white"/>
                </a:solidFill>
              </a:rPr>
              <a:pPr/>
              <a:t>16</a:t>
            </a:fld>
            <a:endParaRPr lang="en-US" dirty="0">
              <a:solidFill>
                <a:prstClr val="white"/>
              </a:solidFill>
            </a:endParaRPr>
          </a:p>
        </p:txBody>
      </p:sp>
    </p:spTree>
    <p:extLst>
      <p:ext uri="{BB962C8B-B14F-4D97-AF65-F5344CB8AC3E}">
        <p14:creationId xmlns:p14="http://schemas.microsoft.com/office/powerpoint/2010/main" val="219491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943D-B6E6-4ABC-ABC1-DF58D92A6706}"/>
              </a:ext>
            </a:extLst>
          </p:cNvPr>
          <p:cNvSpPr>
            <a:spLocks noGrp="1"/>
          </p:cNvSpPr>
          <p:nvPr>
            <p:ph type="title"/>
          </p:nvPr>
        </p:nvSpPr>
        <p:spPr/>
        <p:txBody>
          <a:bodyPr/>
          <a:lstStyle/>
          <a:p>
            <a:pPr algn="l"/>
            <a:r>
              <a:rPr lang="en-US" dirty="0"/>
              <a:t>Data Pipelines in </a:t>
            </a:r>
            <a:r>
              <a:rPr lang="en-US" dirty="0" err="1"/>
              <a:t>Tensorflow</a:t>
            </a:r>
            <a:endParaRPr lang="en-US" dirty="0"/>
          </a:p>
        </p:txBody>
      </p:sp>
      <p:sp>
        <p:nvSpPr>
          <p:cNvPr id="3" name="Content Placeholder 2">
            <a:extLst>
              <a:ext uri="{FF2B5EF4-FFF2-40B4-BE49-F238E27FC236}">
                <a16:creationId xmlns:a16="http://schemas.microsoft.com/office/drawing/2014/main" id="{19C8F1CA-4DE5-4632-A3FF-CB08FC172901}"/>
              </a:ext>
            </a:extLst>
          </p:cNvPr>
          <p:cNvSpPr>
            <a:spLocks noGrp="1"/>
          </p:cNvSpPr>
          <p:nvPr>
            <p:ph idx="1"/>
          </p:nvPr>
        </p:nvSpPr>
        <p:spPr/>
        <p:txBody>
          <a:bodyPr/>
          <a:lstStyle/>
          <a:p>
            <a:r>
              <a:rPr lang="en-US" dirty="0"/>
              <a:t>Create </a:t>
            </a:r>
            <a:r>
              <a:rPr lang="en-US" dirty="0" err="1"/>
              <a:t>tf.data.Dataset</a:t>
            </a:r>
            <a:endParaRPr lang="en-US" dirty="0"/>
          </a:p>
          <a:p>
            <a:r>
              <a:rPr lang="en-US" dirty="0"/>
              <a:t>Load from .</a:t>
            </a:r>
            <a:r>
              <a:rPr lang="en-US" dirty="0" err="1"/>
              <a:t>tfrecords</a:t>
            </a:r>
            <a:endParaRPr lang="en-US" dirty="0"/>
          </a:p>
          <a:p>
            <a:r>
              <a:rPr lang="en-US" dirty="0"/>
              <a:t>Load from generators</a:t>
            </a:r>
          </a:p>
        </p:txBody>
      </p:sp>
      <p:sp>
        <p:nvSpPr>
          <p:cNvPr id="4" name="Slide Number Placeholder 3">
            <a:extLst>
              <a:ext uri="{FF2B5EF4-FFF2-40B4-BE49-F238E27FC236}">
                <a16:creationId xmlns:a16="http://schemas.microsoft.com/office/drawing/2014/main" id="{4FD3F8AD-E8A7-49E6-8334-7409474838F8}"/>
              </a:ext>
            </a:extLst>
          </p:cNvPr>
          <p:cNvSpPr>
            <a:spLocks noGrp="1"/>
          </p:cNvSpPr>
          <p:nvPr>
            <p:ph type="sldNum" sz="quarter" idx="12"/>
          </p:nvPr>
        </p:nvSpPr>
        <p:spPr/>
        <p:txBody>
          <a:bodyPr/>
          <a:lstStyle/>
          <a:p>
            <a:fld id="{D635A05D-7D79-44E9-9F5E-C1C7FB7996E2}" type="slidenum">
              <a:rPr lang="en-US" smtClean="0">
                <a:solidFill>
                  <a:prstClr val="white"/>
                </a:solidFill>
              </a:rPr>
              <a:pPr/>
              <a:t>17</a:t>
            </a:fld>
            <a:endParaRPr lang="en-US" dirty="0">
              <a:solidFill>
                <a:prstClr val="white"/>
              </a:solidFill>
            </a:endParaRPr>
          </a:p>
        </p:txBody>
      </p:sp>
    </p:spTree>
    <p:extLst>
      <p:ext uri="{BB962C8B-B14F-4D97-AF65-F5344CB8AC3E}">
        <p14:creationId xmlns:p14="http://schemas.microsoft.com/office/powerpoint/2010/main" val="347665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ACB7D-68BF-4689-9EBC-13E7B2A32E3E}"/>
              </a:ext>
            </a:extLst>
          </p:cNvPr>
          <p:cNvSpPr>
            <a:spLocks noGrp="1"/>
          </p:cNvSpPr>
          <p:nvPr>
            <p:ph type="title"/>
          </p:nvPr>
        </p:nvSpPr>
        <p:spPr/>
        <p:txBody>
          <a:bodyPr>
            <a:normAutofit/>
          </a:bodyPr>
          <a:lstStyle/>
          <a:p>
            <a:r>
              <a:rPr lang="en-US" sz="3600" dirty="0"/>
              <a:t>Learning Algorithms and Implementations</a:t>
            </a:r>
          </a:p>
        </p:txBody>
      </p:sp>
      <p:sp>
        <p:nvSpPr>
          <p:cNvPr id="6" name="Text Placeholder 5">
            <a:extLst>
              <a:ext uri="{FF2B5EF4-FFF2-40B4-BE49-F238E27FC236}">
                <a16:creationId xmlns:a16="http://schemas.microsoft.com/office/drawing/2014/main" id="{9EB3BE56-9E85-4825-8481-7C608685A1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2CD6F5-2ECD-434A-8E89-48251616A08E}"/>
              </a:ext>
            </a:extLst>
          </p:cNvPr>
          <p:cNvSpPr>
            <a:spLocks noGrp="1"/>
          </p:cNvSpPr>
          <p:nvPr>
            <p:ph type="sldNum" sz="quarter" idx="12"/>
          </p:nvPr>
        </p:nvSpPr>
        <p:spPr/>
        <p:txBody>
          <a:bodyPr/>
          <a:lstStyle/>
          <a:p>
            <a:fld id="{D635A05D-7D79-44E9-9F5E-C1C7FB7996E2}" type="slidenum">
              <a:rPr lang="en-US" smtClean="0">
                <a:solidFill>
                  <a:prstClr val="white"/>
                </a:solidFill>
              </a:rPr>
              <a:pPr/>
              <a:t>18</a:t>
            </a:fld>
            <a:endParaRPr lang="en-US" dirty="0">
              <a:solidFill>
                <a:prstClr val="white"/>
              </a:solidFill>
            </a:endParaRPr>
          </a:p>
        </p:txBody>
      </p:sp>
    </p:spTree>
    <p:extLst>
      <p:ext uri="{BB962C8B-B14F-4D97-AF65-F5344CB8AC3E}">
        <p14:creationId xmlns:p14="http://schemas.microsoft.com/office/powerpoint/2010/main" val="164349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1762-94BF-4B24-BF95-007B7B448ABB}"/>
              </a:ext>
            </a:extLst>
          </p:cNvPr>
          <p:cNvSpPr>
            <a:spLocks noGrp="1"/>
          </p:cNvSpPr>
          <p:nvPr>
            <p:ph type="title"/>
          </p:nvPr>
        </p:nvSpPr>
        <p:spPr/>
        <p:txBody>
          <a:bodyPr/>
          <a:lstStyle/>
          <a:p>
            <a:pPr algn="l"/>
            <a:r>
              <a:rPr lang="en-US" dirty="0"/>
              <a:t>Back-propagation</a:t>
            </a:r>
          </a:p>
        </p:txBody>
      </p:sp>
      <p:sp>
        <p:nvSpPr>
          <p:cNvPr id="4" name="Slide Number Placeholder 3">
            <a:extLst>
              <a:ext uri="{FF2B5EF4-FFF2-40B4-BE49-F238E27FC236}">
                <a16:creationId xmlns:a16="http://schemas.microsoft.com/office/drawing/2014/main" id="{782B0187-20DB-471D-9768-32EA8568DCF5}"/>
              </a:ext>
            </a:extLst>
          </p:cNvPr>
          <p:cNvSpPr>
            <a:spLocks noGrp="1"/>
          </p:cNvSpPr>
          <p:nvPr>
            <p:ph type="sldNum" sz="quarter" idx="12"/>
          </p:nvPr>
        </p:nvSpPr>
        <p:spPr/>
        <p:txBody>
          <a:bodyPr/>
          <a:lstStyle/>
          <a:p>
            <a:fld id="{D635A05D-7D79-44E9-9F5E-C1C7FB7996E2}" type="slidenum">
              <a:rPr lang="en-US" smtClean="0">
                <a:solidFill>
                  <a:prstClr val="white"/>
                </a:solidFill>
              </a:rPr>
              <a:pPr/>
              <a:t>19</a:t>
            </a:fld>
            <a:endParaRPr lang="en-US" dirty="0">
              <a:solidFill>
                <a:prstClr val="white"/>
              </a:solidFill>
            </a:endParaRPr>
          </a:p>
        </p:txBody>
      </p:sp>
      <p:pic>
        <p:nvPicPr>
          <p:cNvPr id="1026" name="Picture 2" descr="https://4.bp.blogspot.com/-DglprtiZ_5c/WgDY7uKnYOI/AAAAAAAACKY/KKMYRJdaezgl6WhQD-MsvEIBrKXnP6MrgCLcBGAs/s640/sct-ad%2B%25281%2529.gif">
            <a:extLst>
              <a:ext uri="{FF2B5EF4-FFF2-40B4-BE49-F238E27FC236}">
                <a16:creationId xmlns:a16="http://schemas.microsoft.com/office/drawing/2014/main" id="{E52999C5-4652-4B24-A469-F2643F9A37F0}"/>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303" y="1295400"/>
            <a:ext cx="55278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AAB5-15C9-4687-89E4-049692031B34}"/>
              </a:ext>
            </a:extLst>
          </p:cNvPr>
          <p:cNvSpPr>
            <a:spLocks noGrp="1"/>
          </p:cNvSpPr>
          <p:nvPr>
            <p:ph type="title"/>
          </p:nvPr>
        </p:nvSpPr>
        <p:spPr/>
        <p:txBody>
          <a:bodyPr/>
          <a:lstStyle/>
          <a:p>
            <a:pPr algn="l"/>
            <a:r>
              <a:rPr lang="en-US" dirty="0"/>
              <a:t>Motivation</a:t>
            </a:r>
          </a:p>
        </p:txBody>
      </p:sp>
      <p:sp>
        <p:nvSpPr>
          <p:cNvPr id="3" name="Content Placeholder 2">
            <a:extLst>
              <a:ext uri="{FF2B5EF4-FFF2-40B4-BE49-F238E27FC236}">
                <a16:creationId xmlns:a16="http://schemas.microsoft.com/office/drawing/2014/main" id="{189C116C-17AC-4313-9C7B-36B5B842E3F7}"/>
              </a:ext>
            </a:extLst>
          </p:cNvPr>
          <p:cNvSpPr>
            <a:spLocks noGrp="1"/>
          </p:cNvSpPr>
          <p:nvPr>
            <p:ph idx="1"/>
          </p:nvPr>
        </p:nvSpPr>
        <p:spPr/>
        <p:txBody>
          <a:bodyPr>
            <a:normAutofit lnSpcReduction="10000"/>
          </a:bodyPr>
          <a:lstStyle/>
          <a:p>
            <a:r>
              <a:rPr lang="en-US" dirty="0"/>
              <a:t>Exposure to Deep Learning Platforms</a:t>
            </a:r>
          </a:p>
          <a:p>
            <a:r>
              <a:rPr lang="en-US" dirty="0"/>
              <a:t>Efficient programming for DL</a:t>
            </a:r>
          </a:p>
          <a:p>
            <a:r>
              <a:rPr lang="en-US" dirty="0"/>
              <a:t>Tips for dealing with large data for DL</a:t>
            </a:r>
          </a:p>
          <a:p>
            <a:endParaRPr lang="en-US" dirty="0"/>
          </a:p>
          <a:p>
            <a:endParaRPr lang="en-US" dirty="0"/>
          </a:p>
          <a:p>
            <a:endParaRPr lang="en-US" dirty="0"/>
          </a:p>
          <a:p>
            <a:r>
              <a:rPr lang="en-US" dirty="0"/>
              <a:t>Alternative good sources:</a:t>
            </a:r>
          </a:p>
          <a:p>
            <a:pPr lvl="1"/>
            <a:r>
              <a:rPr lang="en-US" dirty="0">
                <a:hlinkClick r:id="rId2"/>
              </a:rPr>
              <a:t>https://cs230-stanford.github.io/project-code-examples.html</a:t>
            </a:r>
            <a:r>
              <a:rPr lang="en-US" dirty="0"/>
              <a:t> </a:t>
            </a:r>
          </a:p>
          <a:p>
            <a:pPr lvl="1"/>
            <a:endParaRPr lang="en-US" dirty="0"/>
          </a:p>
        </p:txBody>
      </p:sp>
      <p:sp>
        <p:nvSpPr>
          <p:cNvPr id="4" name="Slide Number Placeholder 3">
            <a:extLst>
              <a:ext uri="{FF2B5EF4-FFF2-40B4-BE49-F238E27FC236}">
                <a16:creationId xmlns:a16="http://schemas.microsoft.com/office/drawing/2014/main" id="{D14EE390-AE1C-48E2-B00B-345E292F790D}"/>
              </a:ext>
            </a:extLst>
          </p:cNvPr>
          <p:cNvSpPr>
            <a:spLocks noGrp="1"/>
          </p:cNvSpPr>
          <p:nvPr>
            <p:ph type="sldNum" sz="quarter" idx="12"/>
          </p:nvPr>
        </p:nvSpPr>
        <p:spPr/>
        <p:txBody>
          <a:bodyPr/>
          <a:lstStyle/>
          <a:p>
            <a:fld id="{D635A05D-7D79-44E9-9F5E-C1C7FB7996E2}" type="slidenum">
              <a:rPr lang="en-US" smtClean="0">
                <a:solidFill>
                  <a:prstClr val="white"/>
                </a:solidFill>
              </a:rPr>
              <a:pPr/>
              <a:t>2</a:t>
            </a:fld>
            <a:endParaRPr lang="en-US" dirty="0">
              <a:solidFill>
                <a:prstClr val="white"/>
              </a:solidFill>
            </a:endParaRPr>
          </a:p>
        </p:txBody>
      </p:sp>
    </p:spTree>
    <p:extLst>
      <p:ext uri="{BB962C8B-B14F-4D97-AF65-F5344CB8AC3E}">
        <p14:creationId xmlns:p14="http://schemas.microsoft.com/office/powerpoint/2010/main" val="288412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72A4-DAB8-423E-87C0-F21A54EEE233}"/>
              </a:ext>
            </a:extLst>
          </p:cNvPr>
          <p:cNvSpPr>
            <a:spLocks noGrp="1"/>
          </p:cNvSpPr>
          <p:nvPr>
            <p:ph type="title"/>
          </p:nvPr>
        </p:nvSpPr>
        <p:spPr/>
        <p:txBody>
          <a:bodyPr>
            <a:normAutofit fontScale="90000"/>
          </a:bodyPr>
          <a:lstStyle/>
          <a:p>
            <a:pPr algn="l"/>
            <a:r>
              <a:rPr lang="en-US" dirty="0"/>
              <a:t>Convolution, Max-pool and Dense Layer Backprop</a:t>
            </a:r>
          </a:p>
        </p:txBody>
      </p:sp>
      <p:sp>
        <p:nvSpPr>
          <p:cNvPr id="3" name="Content Placeholder 2">
            <a:extLst>
              <a:ext uri="{FF2B5EF4-FFF2-40B4-BE49-F238E27FC236}">
                <a16:creationId xmlns:a16="http://schemas.microsoft.com/office/drawing/2014/main" id="{9C40EB69-0960-4745-BD10-D529B339263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701FF82-9C88-43BF-A465-13F191959771}"/>
              </a:ext>
            </a:extLst>
          </p:cNvPr>
          <p:cNvSpPr>
            <a:spLocks noGrp="1"/>
          </p:cNvSpPr>
          <p:nvPr>
            <p:ph type="sldNum" sz="quarter" idx="12"/>
          </p:nvPr>
        </p:nvSpPr>
        <p:spPr/>
        <p:txBody>
          <a:bodyPr/>
          <a:lstStyle/>
          <a:p>
            <a:fld id="{D635A05D-7D79-44E9-9F5E-C1C7FB7996E2}" type="slidenum">
              <a:rPr lang="en-US" smtClean="0">
                <a:solidFill>
                  <a:prstClr val="white"/>
                </a:solidFill>
              </a:rPr>
              <a:pPr/>
              <a:t>20</a:t>
            </a:fld>
            <a:endParaRPr lang="en-US" dirty="0">
              <a:solidFill>
                <a:prstClr val="white"/>
              </a:solidFill>
            </a:endParaRPr>
          </a:p>
        </p:txBody>
      </p:sp>
    </p:spTree>
    <p:extLst>
      <p:ext uri="{BB962C8B-B14F-4D97-AF65-F5344CB8AC3E}">
        <p14:creationId xmlns:p14="http://schemas.microsoft.com/office/powerpoint/2010/main" val="371231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665F-F044-410B-B89A-DC838D06B8EF}"/>
              </a:ext>
            </a:extLst>
          </p:cNvPr>
          <p:cNvSpPr>
            <a:spLocks noGrp="1"/>
          </p:cNvSpPr>
          <p:nvPr>
            <p:ph type="title"/>
          </p:nvPr>
        </p:nvSpPr>
        <p:spPr/>
        <p:txBody>
          <a:bodyPr/>
          <a:lstStyle/>
          <a:p>
            <a:pPr algn="l"/>
            <a:r>
              <a:rPr lang="en-US" dirty="0" err="1"/>
              <a:t>ReLu</a:t>
            </a:r>
            <a:r>
              <a:rPr lang="en-US" dirty="0"/>
              <a:t>, sigmoid, and linear Backprop</a:t>
            </a:r>
          </a:p>
        </p:txBody>
      </p:sp>
      <p:sp>
        <p:nvSpPr>
          <p:cNvPr id="3" name="Content Placeholder 2">
            <a:extLst>
              <a:ext uri="{FF2B5EF4-FFF2-40B4-BE49-F238E27FC236}">
                <a16:creationId xmlns:a16="http://schemas.microsoft.com/office/drawing/2014/main" id="{099C0104-7B9D-4BD3-86FD-598B6AE395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0152945-CAE1-4206-8A3B-278C06E25C6E}"/>
              </a:ext>
            </a:extLst>
          </p:cNvPr>
          <p:cNvSpPr>
            <a:spLocks noGrp="1"/>
          </p:cNvSpPr>
          <p:nvPr>
            <p:ph type="sldNum" sz="quarter" idx="12"/>
          </p:nvPr>
        </p:nvSpPr>
        <p:spPr/>
        <p:txBody>
          <a:bodyPr/>
          <a:lstStyle/>
          <a:p>
            <a:fld id="{D635A05D-7D79-44E9-9F5E-C1C7FB7996E2}" type="slidenum">
              <a:rPr lang="en-US" smtClean="0">
                <a:solidFill>
                  <a:prstClr val="white"/>
                </a:solidFill>
              </a:rPr>
              <a:pPr/>
              <a:t>21</a:t>
            </a:fld>
            <a:endParaRPr lang="en-US" dirty="0">
              <a:solidFill>
                <a:prstClr val="white"/>
              </a:solidFill>
            </a:endParaRPr>
          </a:p>
        </p:txBody>
      </p:sp>
    </p:spTree>
    <p:extLst>
      <p:ext uri="{BB962C8B-B14F-4D97-AF65-F5344CB8AC3E}">
        <p14:creationId xmlns:p14="http://schemas.microsoft.com/office/powerpoint/2010/main" val="1417836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0E7-820B-4D52-B5F6-407C3C49AFC1}"/>
              </a:ext>
            </a:extLst>
          </p:cNvPr>
          <p:cNvSpPr>
            <a:spLocks noGrp="1"/>
          </p:cNvSpPr>
          <p:nvPr>
            <p:ph type="title"/>
          </p:nvPr>
        </p:nvSpPr>
        <p:spPr/>
        <p:txBody>
          <a:bodyPr>
            <a:noAutofit/>
          </a:bodyPr>
          <a:lstStyle/>
          <a:p>
            <a:pPr algn="l"/>
            <a:r>
              <a:rPr lang="en-US" sz="3600" dirty="0"/>
              <a:t>Challenges in implementing Deep Learning Algorithms</a:t>
            </a:r>
          </a:p>
        </p:txBody>
      </p:sp>
      <p:sp>
        <p:nvSpPr>
          <p:cNvPr id="4" name="Slide Number Placeholder 3">
            <a:extLst>
              <a:ext uri="{FF2B5EF4-FFF2-40B4-BE49-F238E27FC236}">
                <a16:creationId xmlns:a16="http://schemas.microsoft.com/office/drawing/2014/main" id="{D8E65370-85E3-45D8-BA07-2A477EE9994B}"/>
              </a:ext>
            </a:extLst>
          </p:cNvPr>
          <p:cNvSpPr>
            <a:spLocks noGrp="1"/>
          </p:cNvSpPr>
          <p:nvPr>
            <p:ph type="sldNum" sz="quarter" idx="12"/>
          </p:nvPr>
        </p:nvSpPr>
        <p:spPr/>
        <p:txBody>
          <a:bodyPr/>
          <a:lstStyle/>
          <a:p>
            <a:fld id="{D635A05D-7D79-44E9-9F5E-C1C7FB7996E2}" type="slidenum">
              <a:rPr lang="en-US" smtClean="0">
                <a:solidFill>
                  <a:prstClr val="white"/>
                </a:solidFill>
              </a:rPr>
              <a:pPr/>
              <a:t>22</a:t>
            </a:fld>
            <a:endParaRPr lang="en-US" dirty="0">
              <a:solidFill>
                <a:prstClr val="white"/>
              </a:solidFill>
            </a:endParaRPr>
          </a:p>
        </p:txBody>
      </p:sp>
      <p:sp>
        <p:nvSpPr>
          <p:cNvPr id="5" name="AutoShape 2" descr="gemm-diag">
            <a:extLst>
              <a:ext uri="{FF2B5EF4-FFF2-40B4-BE49-F238E27FC236}">
                <a16:creationId xmlns:a16="http://schemas.microsoft.com/office/drawing/2014/main" id="{960C6EF6-3B26-4F3D-8759-EF02D56D467B}"/>
              </a:ext>
            </a:extLst>
          </p:cNvPr>
          <p:cNvSpPr>
            <a:spLocks noGrp="1" noChangeAspect="1" noChangeArrowheads="1"/>
          </p:cNvSpPr>
          <p:nvPr>
            <p:ph idx="1"/>
          </p:nvPr>
        </p:nvSpPr>
        <p:spPr bwMode="auto">
          <a:xfrm>
            <a:off x="609599" y="1600201"/>
            <a:ext cx="11406809" cy="4525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sz="2000" dirty="0"/>
              <a:t>Naïve Example: </a:t>
            </a:r>
            <a:r>
              <a:rPr lang="en-US" sz="2000" dirty="0">
                <a:hlinkClick r:id="rId3"/>
              </a:rPr>
              <a:t>https://towardsdatascience.com/lets-code-a-neural-network-in-plain-numpy-ae7e74410795</a:t>
            </a:r>
            <a:r>
              <a:rPr lang="en-US" sz="2000" dirty="0"/>
              <a:t> </a:t>
            </a:r>
          </a:p>
          <a:p>
            <a:r>
              <a:rPr lang="en-US" dirty="0"/>
              <a:t>Huge Tensor Computations</a:t>
            </a:r>
          </a:p>
          <a:p>
            <a:endParaRPr lang="en-US" dirty="0"/>
          </a:p>
          <a:p>
            <a:endParaRPr lang="en-US" dirty="0"/>
          </a:p>
          <a:p>
            <a:r>
              <a:rPr lang="en-US" dirty="0"/>
              <a:t>Gradient Computations for optimization</a:t>
            </a:r>
          </a:p>
          <a:p>
            <a:endParaRPr lang="en-US" dirty="0"/>
          </a:p>
        </p:txBody>
      </p:sp>
      <p:pic>
        <p:nvPicPr>
          <p:cNvPr id="2056" name="Picture 8" descr="Image result for backpropagation weights update">
            <a:extLst>
              <a:ext uri="{FF2B5EF4-FFF2-40B4-BE49-F238E27FC236}">
                <a16:creationId xmlns:a16="http://schemas.microsoft.com/office/drawing/2014/main" id="{706F3407-6BBB-474B-AD82-03009BDFA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82" y="4316242"/>
            <a:ext cx="2814350" cy="12833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nsor computation in deep learning">
            <a:extLst>
              <a:ext uri="{FF2B5EF4-FFF2-40B4-BE49-F238E27FC236}">
                <a16:creationId xmlns:a16="http://schemas.microsoft.com/office/drawing/2014/main" id="{853C56B9-F331-42B2-9D21-67B477E0D7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9" t="19251" b="24554"/>
          <a:stretch/>
        </p:blipFill>
        <p:spPr bwMode="auto">
          <a:xfrm>
            <a:off x="1071851" y="2575795"/>
            <a:ext cx="3241732" cy="128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98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2ECC-7D9C-41CE-AE60-379869BEFF1B}"/>
              </a:ext>
            </a:extLst>
          </p:cNvPr>
          <p:cNvSpPr>
            <a:spLocks noGrp="1"/>
          </p:cNvSpPr>
          <p:nvPr>
            <p:ph type="title"/>
          </p:nvPr>
        </p:nvSpPr>
        <p:spPr/>
        <p:txBody>
          <a:bodyPr/>
          <a:lstStyle/>
          <a:p>
            <a:pPr algn="l"/>
            <a:r>
              <a:rPr lang="en-US" dirty="0"/>
              <a:t>Platforms</a:t>
            </a:r>
          </a:p>
        </p:txBody>
      </p:sp>
      <p:sp>
        <p:nvSpPr>
          <p:cNvPr id="3" name="Content Placeholder 2">
            <a:extLst>
              <a:ext uri="{FF2B5EF4-FFF2-40B4-BE49-F238E27FC236}">
                <a16:creationId xmlns:a16="http://schemas.microsoft.com/office/drawing/2014/main" id="{0A621188-4759-4BED-B839-51DE66CC4124}"/>
              </a:ext>
            </a:extLst>
          </p:cNvPr>
          <p:cNvSpPr>
            <a:spLocks noGrp="1"/>
          </p:cNvSpPr>
          <p:nvPr>
            <p:ph idx="1"/>
          </p:nvPr>
        </p:nvSpPr>
        <p:spPr>
          <a:xfrm>
            <a:off x="609600" y="1600201"/>
            <a:ext cx="10972800" cy="3837213"/>
          </a:xfrm>
        </p:spPr>
        <p:txBody>
          <a:bodyPr>
            <a:normAutofit lnSpcReduction="10000"/>
          </a:bodyPr>
          <a:lstStyle/>
          <a:p>
            <a:r>
              <a:rPr lang="en-US" dirty="0" err="1"/>
              <a:t>Theano</a:t>
            </a:r>
            <a:endParaRPr lang="en-US" dirty="0"/>
          </a:p>
          <a:p>
            <a:r>
              <a:rPr lang="en-US" dirty="0" err="1"/>
              <a:t>Tensorflow</a:t>
            </a:r>
            <a:endParaRPr lang="en-US" dirty="0"/>
          </a:p>
          <a:p>
            <a:r>
              <a:rPr lang="en-US" dirty="0"/>
              <a:t>Caffe</a:t>
            </a:r>
          </a:p>
          <a:p>
            <a:r>
              <a:rPr lang="en-US" dirty="0"/>
              <a:t>MX Net</a:t>
            </a:r>
          </a:p>
          <a:p>
            <a:r>
              <a:rPr lang="en-US" dirty="0"/>
              <a:t>CNTK</a:t>
            </a:r>
          </a:p>
          <a:p>
            <a:r>
              <a:rPr lang="en-US" dirty="0"/>
              <a:t>Torch</a:t>
            </a:r>
          </a:p>
          <a:p>
            <a:r>
              <a:rPr lang="en-US" dirty="0" err="1"/>
              <a:t>Chainer</a:t>
            </a:r>
            <a:endParaRPr lang="en-US" dirty="0"/>
          </a:p>
          <a:p>
            <a:endParaRPr lang="en-US" dirty="0"/>
          </a:p>
        </p:txBody>
      </p:sp>
      <p:sp>
        <p:nvSpPr>
          <p:cNvPr id="4" name="Slide Number Placeholder 3">
            <a:extLst>
              <a:ext uri="{FF2B5EF4-FFF2-40B4-BE49-F238E27FC236}">
                <a16:creationId xmlns:a16="http://schemas.microsoft.com/office/drawing/2014/main" id="{9ED18A4C-9668-402A-939B-071727353F9C}"/>
              </a:ext>
            </a:extLst>
          </p:cNvPr>
          <p:cNvSpPr>
            <a:spLocks noGrp="1"/>
          </p:cNvSpPr>
          <p:nvPr>
            <p:ph type="sldNum" sz="quarter" idx="12"/>
          </p:nvPr>
        </p:nvSpPr>
        <p:spPr/>
        <p:txBody>
          <a:bodyPr/>
          <a:lstStyle/>
          <a:p>
            <a:fld id="{D635A05D-7D79-44E9-9F5E-C1C7FB7996E2}" type="slidenum">
              <a:rPr lang="en-US" smtClean="0">
                <a:solidFill>
                  <a:prstClr val="white"/>
                </a:solidFill>
              </a:rPr>
              <a:pPr/>
              <a:t>23</a:t>
            </a:fld>
            <a:endParaRPr lang="en-US" dirty="0">
              <a:solidFill>
                <a:prstClr val="white"/>
              </a:solidFill>
            </a:endParaRPr>
          </a:p>
        </p:txBody>
      </p:sp>
      <p:pic>
        <p:nvPicPr>
          <p:cNvPr id="5" name="Picture 4">
            <a:extLst>
              <a:ext uri="{FF2B5EF4-FFF2-40B4-BE49-F238E27FC236}">
                <a16:creationId xmlns:a16="http://schemas.microsoft.com/office/drawing/2014/main" id="{96573F39-8CD5-40DB-921F-DD893CAEAED6}"/>
              </a:ext>
            </a:extLst>
          </p:cNvPr>
          <p:cNvPicPr>
            <a:picLocks noChangeAspect="1"/>
          </p:cNvPicPr>
          <p:nvPr/>
        </p:nvPicPr>
        <p:blipFill>
          <a:blip r:embed="rId2"/>
          <a:stretch>
            <a:fillRect/>
          </a:stretch>
        </p:blipFill>
        <p:spPr>
          <a:xfrm>
            <a:off x="7216733" y="274638"/>
            <a:ext cx="4512624" cy="3102429"/>
          </a:xfrm>
          <a:prstGeom prst="rect">
            <a:avLst/>
          </a:prstGeom>
        </p:spPr>
      </p:pic>
      <p:sp>
        <p:nvSpPr>
          <p:cNvPr id="6" name="TextBox 5">
            <a:extLst>
              <a:ext uri="{FF2B5EF4-FFF2-40B4-BE49-F238E27FC236}">
                <a16:creationId xmlns:a16="http://schemas.microsoft.com/office/drawing/2014/main" id="{C9723A4B-70D3-41D4-BCE7-6F3873D0B038}"/>
              </a:ext>
            </a:extLst>
          </p:cNvPr>
          <p:cNvSpPr txBox="1"/>
          <p:nvPr/>
        </p:nvSpPr>
        <p:spPr>
          <a:xfrm>
            <a:off x="609600" y="5437414"/>
            <a:ext cx="11849100" cy="646331"/>
          </a:xfrm>
          <a:prstGeom prst="rect">
            <a:avLst/>
          </a:prstGeom>
          <a:noFill/>
        </p:spPr>
        <p:txBody>
          <a:bodyPr wrap="square" rtlCol="0">
            <a:spAutoFit/>
          </a:bodyPr>
          <a:lstStyle/>
          <a:p>
            <a:r>
              <a:rPr lang="en-US" dirty="0"/>
              <a:t>[1]: </a:t>
            </a:r>
            <a:r>
              <a:rPr lang="en-US" dirty="0">
                <a:hlinkClick r:id="rId3"/>
              </a:rPr>
              <a:t>https://chainer.org/general/2017/02/08/Performance-of-Distributed-Deep-Learning-Using-ChainerMN.html</a:t>
            </a:r>
            <a:endParaRPr lang="en-US" dirty="0"/>
          </a:p>
          <a:p>
            <a:endParaRPr lang="en-US" dirty="0"/>
          </a:p>
        </p:txBody>
      </p:sp>
      <p:pic>
        <p:nvPicPr>
          <p:cNvPr id="7" name="Picture 6">
            <a:extLst>
              <a:ext uri="{FF2B5EF4-FFF2-40B4-BE49-F238E27FC236}">
                <a16:creationId xmlns:a16="http://schemas.microsoft.com/office/drawing/2014/main" id="{F42B925B-7A18-4602-8D78-EC8A20067A40}"/>
              </a:ext>
            </a:extLst>
          </p:cNvPr>
          <p:cNvPicPr>
            <a:picLocks noChangeAspect="1"/>
          </p:cNvPicPr>
          <p:nvPr/>
        </p:nvPicPr>
        <p:blipFill>
          <a:blip r:embed="rId4"/>
          <a:stretch>
            <a:fillRect/>
          </a:stretch>
        </p:blipFill>
        <p:spPr>
          <a:xfrm>
            <a:off x="3297760" y="2948040"/>
            <a:ext cx="4049110" cy="2181339"/>
          </a:xfrm>
          <a:prstGeom prst="rect">
            <a:avLst/>
          </a:prstGeom>
        </p:spPr>
      </p:pic>
    </p:spTree>
    <p:extLst>
      <p:ext uri="{BB962C8B-B14F-4D97-AF65-F5344CB8AC3E}">
        <p14:creationId xmlns:p14="http://schemas.microsoft.com/office/powerpoint/2010/main" val="702640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C0CE-1060-45F3-9FC0-0CD8C865F318}"/>
              </a:ext>
            </a:extLst>
          </p:cNvPr>
          <p:cNvSpPr>
            <a:spLocks noGrp="1"/>
          </p:cNvSpPr>
          <p:nvPr>
            <p:ph type="title"/>
          </p:nvPr>
        </p:nvSpPr>
        <p:spPr/>
        <p:txBody>
          <a:bodyPr/>
          <a:lstStyle/>
          <a:p>
            <a:pPr algn="l"/>
            <a:r>
              <a:rPr lang="en-US" dirty="0"/>
              <a:t>About the Platforms</a:t>
            </a:r>
          </a:p>
        </p:txBody>
      </p:sp>
      <p:graphicFrame>
        <p:nvGraphicFramePr>
          <p:cNvPr id="5" name="Content Placeholder 4">
            <a:extLst>
              <a:ext uri="{FF2B5EF4-FFF2-40B4-BE49-F238E27FC236}">
                <a16:creationId xmlns:a16="http://schemas.microsoft.com/office/drawing/2014/main" id="{924EC6FC-80FC-4945-A4E8-3DC828039B86}"/>
              </a:ext>
            </a:extLst>
          </p:cNvPr>
          <p:cNvGraphicFramePr>
            <a:graphicFrameLocks noGrp="1"/>
          </p:cNvGraphicFramePr>
          <p:nvPr>
            <p:ph idx="1"/>
            <p:extLst/>
          </p:nvPr>
        </p:nvGraphicFramePr>
        <p:xfrm>
          <a:off x="609600" y="1600200"/>
          <a:ext cx="10972800" cy="2595880"/>
        </p:xfrm>
        <a:graphic>
          <a:graphicData uri="http://schemas.openxmlformats.org/drawingml/2006/table">
            <a:tbl>
              <a:tblPr firstRow="1" bandRow="1">
                <a:tableStyleId>{E8B1032C-EA38-4F05-BA0D-38AFFFC7BED3}</a:tableStyleId>
              </a:tblPr>
              <a:tblGrid>
                <a:gridCol w="5486400">
                  <a:extLst>
                    <a:ext uri="{9D8B030D-6E8A-4147-A177-3AD203B41FA5}">
                      <a16:colId xmlns:a16="http://schemas.microsoft.com/office/drawing/2014/main" val="461158694"/>
                    </a:ext>
                  </a:extLst>
                </a:gridCol>
                <a:gridCol w="5486400">
                  <a:extLst>
                    <a:ext uri="{9D8B030D-6E8A-4147-A177-3AD203B41FA5}">
                      <a16:colId xmlns:a16="http://schemas.microsoft.com/office/drawing/2014/main" val="508382749"/>
                    </a:ext>
                  </a:extLst>
                </a:gridCol>
              </a:tblGrid>
              <a:tr h="370840">
                <a:tc>
                  <a:txBody>
                    <a:bodyPr/>
                    <a:lstStyle/>
                    <a:p>
                      <a:pPr algn="ctr"/>
                      <a:r>
                        <a:rPr lang="en-US" b="0" dirty="0" err="1"/>
                        <a:t>Theano</a:t>
                      </a:r>
                      <a:endParaRPr lang="en-US" b="0" dirty="0">
                        <a:solidFill>
                          <a:schemeClr val="tx1"/>
                        </a:solidFill>
                      </a:endParaRPr>
                    </a:p>
                  </a:txBody>
                  <a:tcPr/>
                </a:tc>
                <a:tc>
                  <a:txBody>
                    <a:bodyPr/>
                    <a:lstStyle/>
                    <a:p>
                      <a:pPr algn="ctr"/>
                      <a:r>
                        <a:rPr lang="en-US" b="0" dirty="0"/>
                        <a:t>University of Montreal, 2009 </a:t>
                      </a:r>
                      <a:endParaRPr lang="en-US" b="0" dirty="0">
                        <a:solidFill>
                          <a:schemeClr val="tx1"/>
                        </a:solidFill>
                      </a:endParaRPr>
                    </a:p>
                  </a:txBody>
                  <a:tcPr/>
                </a:tc>
                <a:extLst>
                  <a:ext uri="{0D108BD9-81ED-4DB2-BD59-A6C34878D82A}">
                    <a16:rowId xmlns:a16="http://schemas.microsoft.com/office/drawing/2014/main" val="2849476877"/>
                  </a:ext>
                </a:extLst>
              </a:tr>
              <a:tr h="370840">
                <a:tc>
                  <a:txBody>
                    <a:bodyPr/>
                    <a:lstStyle/>
                    <a:p>
                      <a:pPr algn="ctr"/>
                      <a:r>
                        <a:rPr lang="en-US" dirty="0"/>
                        <a:t>Torch</a:t>
                      </a:r>
                    </a:p>
                  </a:txBody>
                  <a:tcPr/>
                </a:tc>
                <a:tc>
                  <a:txBody>
                    <a:bodyPr/>
                    <a:lstStyle/>
                    <a:p>
                      <a:pPr algn="ctr"/>
                      <a:r>
                        <a:rPr lang="en-US" dirty="0"/>
                        <a:t>NYU/Facebook AI Research,  2000</a:t>
                      </a:r>
                    </a:p>
                  </a:txBody>
                  <a:tcPr/>
                </a:tc>
                <a:extLst>
                  <a:ext uri="{0D108BD9-81ED-4DB2-BD59-A6C34878D82A}">
                    <a16:rowId xmlns:a16="http://schemas.microsoft.com/office/drawing/2014/main" val="868567288"/>
                  </a:ext>
                </a:extLst>
              </a:tr>
              <a:tr h="370840">
                <a:tc>
                  <a:txBody>
                    <a:bodyPr/>
                    <a:lstStyle/>
                    <a:p>
                      <a:pPr algn="ctr"/>
                      <a:r>
                        <a:rPr lang="en-US" dirty="0"/>
                        <a:t>Caffe</a:t>
                      </a:r>
                    </a:p>
                  </a:txBody>
                  <a:tcPr/>
                </a:tc>
                <a:tc>
                  <a:txBody>
                    <a:bodyPr/>
                    <a:lstStyle/>
                    <a:p>
                      <a:pPr algn="ctr"/>
                      <a:r>
                        <a:rPr lang="en-US" dirty="0"/>
                        <a:t>Berkeley AI Research Lab, 2013</a:t>
                      </a:r>
                    </a:p>
                  </a:txBody>
                  <a:tcPr/>
                </a:tc>
                <a:extLst>
                  <a:ext uri="{0D108BD9-81ED-4DB2-BD59-A6C34878D82A}">
                    <a16:rowId xmlns:a16="http://schemas.microsoft.com/office/drawing/2014/main" val="957005223"/>
                  </a:ext>
                </a:extLst>
              </a:tr>
              <a:tr h="370840">
                <a:tc>
                  <a:txBody>
                    <a:bodyPr/>
                    <a:lstStyle/>
                    <a:p>
                      <a:pPr algn="ctr"/>
                      <a:r>
                        <a:rPr lang="en-US" dirty="0" err="1"/>
                        <a:t>Tensorflow</a:t>
                      </a:r>
                      <a:endParaRPr lang="en-US" dirty="0"/>
                    </a:p>
                  </a:txBody>
                  <a:tcPr/>
                </a:tc>
                <a:tc>
                  <a:txBody>
                    <a:bodyPr/>
                    <a:lstStyle/>
                    <a:p>
                      <a:pPr algn="ctr"/>
                      <a:r>
                        <a:rPr lang="en-US" dirty="0"/>
                        <a:t>Google Brain,  2015</a:t>
                      </a:r>
                    </a:p>
                  </a:txBody>
                  <a:tcPr/>
                </a:tc>
                <a:extLst>
                  <a:ext uri="{0D108BD9-81ED-4DB2-BD59-A6C34878D82A}">
                    <a16:rowId xmlns:a16="http://schemas.microsoft.com/office/drawing/2014/main" val="2166687744"/>
                  </a:ext>
                </a:extLst>
              </a:tr>
              <a:tr h="370840">
                <a:tc>
                  <a:txBody>
                    <a:bodyPr/>
                    <a:lstStyle/>
                    <a:p>
                      <a:pPr algn="ctr"/>
                      <a:r>
                        <a:rPr lang="en-US" dirty="0" err="1"/>
                        <a:t>MXNet</a:t>
                      </a:r>
                      <a:endParaRPr lang="en-US" dirty="0"/>
                    </a:p>
                  </a:txBody>
                  <a:tcPr/>
                </a:tc>
                <a:tc>
                  <a:txBody>
                    <a:bodyPr/>
                    <a:lstStyle/>
                    <a:p>
                      <a:pPr algn="ctr"/>
                      <a:r>
                        <a:rPr lang="en-US" dirty="0"/>
                        <a:t>DMLC, 2015</a:t>
                      </a:r>
                    </a:p>
                  </a:txBody>
                  <a:tcPr/>
                </a:tc>
                <a:extLst>
                  <a:ext uri="{0D108BD9-81ED-4DB2-BD59-A6C34878D82A}">
                    <a16:rowId xmlns:a16="http://schemas.microsoft.com/office/drawing/2014/main" val="4092778507"/>
                  </a:ext>
                </a:extLst>
              </a:tr>
              <a:tr h="370840">
                <a:tc>
                  <a:txBody>
                    <a:bodyPr/>
                    <a:lstStyle/>
                    <a:p>
                      <a:pPr algn="ctr"/>
                      <a:r>
                        <a:rPr lang="en-US" dirty="0"/>
                        <a:t>CNTK</a:t>
                      </a:r>
                    </a:p>
                  </a:txBody>
                  <a:tcPr/>
                </a:tc>
                <a:tc>
                  <a:txBody>
                    <a:bodyPr/>
                    <a:lstStyle/>
                    <a:p>
                      <a:pPr algn="ctr"/>
                      <a:r>
                        <a:rPr lang="en-US" dirty="0"/>
                        <a:t>Microsoft, 2016</a:t>
                      </a:r>
                    </a:p>
                  </a:txBody>
                  <a:tcPr/>
                </a:tc>
                <a:extLst>
                  <a:ext uri="{0D108BD9-81ED-4DB2-BD59-A6C34878D82A}">
                    <a16:rowId xmlns:a16="http://schemas.microsoft.com/office/drawing/2014/main" val="1989850284"/>
                  </a:ext>
                </a:extLst>
              </a:tr>
              <a:tr h="370840">
                <a:tc>
                  <a:txBody>
                    <a:bodyPr/>
                    <a:lstStyle/>
                    <a:p>
                      <a:pPr algn="ctr"/>
                      <a:r>
                        <a:rPr lang="en-US" dirty="0" err="1"/>
                        <a:t>Chainer</a:t>
                      </a:r>
                      <a:r>
                        <a:rPr lang="en-US" dirty="0"/>
                        <a:t> MN</a:t>
                      </a:r>
                    </a:p>
                  </a:txBody>
                  <a:tcPr/>
                </a:tc>
                <a:tc>
                  <a:txBody>
                    <a:bodyPr/>
                    <a:lstStyle/>
                    <a:p>
                      <a:pPr algn="ctr"/>
                      <a:r>
                        <a:rPr lang="en-US" dirty="0"/>
                        <a:t>Preferred Networks, 2017</a:t>
                      </a:r>
                    </a:p>
                  </a:txBody>
                  <a:tcPr/>
                </a:tc>
                <a:extLst>
                  <a:ext uri="{0D108BD9-81ED-4DB2-BD59-A6C34878D82A}">
                    <a16:rowId xmlns:a16="http://schemas.microsoft.com/office/drawing/2014/main" val="635579749"/>
                  </a:ext>
                </a:extLst>
              </a:tr>
            </a:tbl>
          </a:graphicData>
        </a:graphic>
      </p:graphicFrame>
      <p:sp>
        <p:nvSpPr>
          <p:cNvPr id="4" name="Slide Number Placeholder 3">
            <a:extLst>
              <a:ext uri="{FF2B5EF4-FFF2-40B4-BE49-F238E27FC236}">
                <a16:creationId xmlns:a16="http://schemas.microsoft.com/office/drawing/2014/main" id="{BFA4C51A-9ADE-4441-A95A-7AB1EE0547B0}"/>
              </a:ext>
            </a:extLst>
          </p:cNvPr>
          <p:cNvSpPr>
            <a:spLocks noGrp="1"/>
          </p:cNvSpPr>
          <p:nvPr>
            <p:ph type="sldNum" sz="quarter" idx="12"/>
          </p:nvPr>
        </p:nvSpPr>
        <p:spPr/>
        <p:txBody>
          <a:bodyPr/>
          <a:lstStyle/>
          <a:p>
            <a:fld id="{D635A05D-7D79-44E9-9F5E-C1C7FB7996E2}"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192229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C72D-0BFA-4375-8800-13EEF895AA4D}"/>
              </a:ext>
            </a:extLst>
          </p:cNvPr>
          <p:cNvSpPr>
            <a:spLocks noGrp="1"/>
          </p:cNvSpPr>
          <p:nvPr>
            <p:ph type="title"/>
          </p:nvPr>
        </p:nvSpPr>
        <p:spPr/>
        <p:txBody>
          <a:bodyPr/>
          <a:lstStyle/>
          <a:p>
            <a:pPr algn="l"/>
            <a:r>
              <a:rPr lang="en-US" dirty="0"/>
              <a:t>Choose the platform</a:t>
            </a:r>
          </a:p>
        </p:txBody>
      </p:sp>
      <p:sp>
        <p:nvSpPr>
          <p:cNvPr id="6" name="Text Placeholder 5">
            <a:extLst>
              <a:ext uri="{FF2B5EF4-FFF2-40B4-BE49-F238E27FC236}">
                <a16:creationId xmlns:a16="http://schemas.microsoft.com/office/drawing/2014/main" id="{A9D7F4ED-1C51-46DD-91B8-720E49E76275}"/>
              </a:ext>
            </a:extLst>
          </p:cNvPr>
          <p:cNvSpPr>
            <a:spLocks noGrp="1"/>
          </p:cNvSpPr>
          <p:nvPr>
            <p:ph type="body" sz="half" idx="2"/>
          </p:nvPr>
        </p:nvSpPr>
        <p:spPr>
          <a:xfrm>
            <a:off x="609600" y="1435101"/>
            <a:ext cx="6908800" cy="1581149"/>
          </a:xfrm>
        </p:spPr>
        <p:txBody>
          <a:bodyPr>
            <a:normAutofit/>
          </a:bodyPr>
          <a:lstStyle/>
          <a:p>
            <a:pPr marL="285750" indent="-285750">
              <a:buFont typeface="Arial" panose="020B0604020202020204" pitchFamily="34" charset="0"/>
              <a:buChar char="•"/>
            </a:pPr>
            <a:r>
              <a:rPr lang="en-US" sz="2400" dirty="0"/>
              <a:t>Language</a:t>
            </a:r>
          </a:p>
          <a:p>
            <a:pPr marL="285750" indent="-285750">
              <a:buFont typeface="Arial" panose="020B0604020202020204" pitchFamily="34" charset="0"/>
              <a:buChar char="•"/>
            </a:pPr>
            <a:r>
              <a:rPr lang="en-US" sz="2400" dirty="0"/>
              <a:t>Multi-GPU implementation</a:t>
            </a:r>
          </a:p>
          <a:p>
            <a:pPr marL="285750" indent="-285750">
              <a:buFont typeface="Arial" panose="020B0604020202020204" pitchFamily="34" charset="0"/>
              <a:buChar char="•"/>
            </a:pPr>
            <a:endParaRPr lang="en-US" dirty="0"/>
          </a:p>
          <a:p>
            <a:endParaRPr lang="en-US" sz="1600" dirty="0"/>
          </a:p>
        </p:txBody>
      </p:sp>
      <p:sp>
        <p:nvSpPr>
          <p:cNvPr id="4" name="Slide Number Placeholder 3">
            <a:extLst>
              <a:ext uri="{FF2B5EF4-FFF2-40B4-BE49-F238E27FC236}">
                <a16:creationId xmlns:a16="http://schemas.microsoft.com/office/drawing/2014/main" id="{54F1094B-2E2D-49F6-98DE-3EEDAA6E3A4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35A05D-7D79-44E9-9F5E-C1C7FB7996E2}" type="slidenum">
              <a:rPr kumimoji="0" lang="en-US" sz="12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A18569ED-3984-4737-9F77-0AE178F1697E}"/>
              </a:ext>
            </a:extLst>
          </p:cNvPr>
          <p:cNvSpPr/>
          <p:nvPr/>
        </p:nvSpPr>
        <p:spPr>
          <a:xfrm>
            <a:off x="5438080" y="1479550"/>
            <a:ext cx="6096000" cy="830997"/>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Computational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Computational Graph</a:t>
            </a:r>
          </a:p>
        </p:txBody>
      </p:sp>
      <p:sp>
        <p:nvSpPr>
          <p:cNvPr id="11" name="Rectangle 10">
            <a:extLst>
              <a:ext uri="{FF2B5EF4-FFF2-40B4-BE49-F238E27FC236}">
                <a16:creationId xmlns:a16="http://schemas.microsoft.com/office/drawing/2014/main" id="{A10AE153-302E-4DD4-A509-67860152DB1C}"/>
              </a:ext>
            </a:extLst>
          </p:cNvPr>
          <p:cNvSpPr/>
          <p:nvPr/>
        </p:nvSpPr>
        <p:spPr>
          <a:xfrm>
            <a:off x="609600" y="5301394"/>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2"/>
              </a:rPr>
              <a:t>https://developer.nvidia.com/deep-learning-frameworks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https://arxiv.org/pdf/1608.07249.pdf</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https://arxiv.org/pdf/1511.06435.pdf</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2">
            <a:extLst>
              <a:ext uri="{FF2B5EF4-FFF2-40B4-BE49-F238E27FC236}">
                <a16:creationId xmlns:a16="http://schemas.microsoft.com/office/drawing/2014/main" id="{C53F1AE9-19C7-435F-A322-71A5930E2D18}"/>
              </a:ext>
            </a:extLst>
          </p:cNvPr>
          <p:cNvGraphicFramePr>
            <a:graphicFrameLocks noGrp="1"/>
          </p:cNvGraphicFramePr>
          <p:nvPr/>
        </p:nvGraphicFramePr>
        <p:xfrm>
          <a:off x="609599" y="2664460"/>
          <a:ext cx="10200639" cy="2021840"/>
        </p:xfrm>
        <a:graphic>
          <a:graphicData uri="http://schemas.openxmlformats.org/drawingml/2006/table">
            <a:tbl>
              <a:tblPr firstRow="1" bandRow="1">
                <a:tableStyleId>{5C22544A-7EE6-4342-B048-85BDC9FD1C3A}</a:tableStyleId>
              </a:tblPr>
              <a:tblGrid>
                <a:gridCol w="1457234">
                  <a:extLst>
                    <a:ext uri="{9D8B030D-6E8A-4147-A177-3AD203B41FA5}">
                      <a16:colId xmlns:a16="http://schemas.microsoft.com/office/drawing/2014/main" val="454754591"/>
                    </a:ext>
                  </a:extLst>
                </a:gridCol>
                <a:gridCol w="1457234">
                  <a:extLst>
                    <a:ext uri="{9D8B030D-6E8A-4147-A177-3AD203B41FA5}">
                      <a16:colId xmlns:a16="http://schemas.microsoft.com/office/drawing/2014/main" val="3941370931"/>
                    </a:ext>
                  </a:extLst>
                </a:gridCol>
                <a:gridCol w="1532449">
                  <a:extLst>
                    <a:ext uri="{9D8B030D-6E8A-4147-A177-3AD203B41FA5}">
                      <a16:colId xmlns:a16="http://schemas.microsoft.com/office/drawing/2014/main" val="2897695447"/>
                    </a:ext>
                  </a:extLst>
                </a:gridCol>
                <a:gridCol w="1382020">
                  <a:extLst>
                    <a:ext uri="{9D8B030D-6E8A-4147-A177-3AD203B41FA5}">
                      <a16:colId xmlns:a16="http://schemas.microsoft.com/office/drawing/2014/main" val="3249824959"/>
                    </a:ext>
                  </a:extLst>
                </a:gridCol>
                <a:gridCol w="1457234">
                  <a:extLst>
                    <a:ext uri="{9D8B030D-6E8A-4147-A177-3AD203B41FA5}">
                      <a16:colId xmlns:a16="http://schemas.microsoft.com/office/drawing/2014/main" val="3596582972"/>
                    </a:ext>
                  </a:extLst>
                </a:gridCol>
                <a:gridCol w="1457234">
                  <a:extLst>
                    <a:ext uri="{9D8B030D-6E8A-4147-A177-3AD203B41FA5}">
                      <a16:colId xmlns:a16="http://schemas.microsoft.com/office/drawing/2014/main" val="1822388258"/>
                    </a:ext>
                  </a:extLst>
                </a:gridCol>
                <a:gridCol w="1457234">
                  <a:extLst>
                    <a:ext uri="{9D8B030D-6E8A-4147-A177-3AD203B41FA5}">
                      <a16:colId xmlns:a16="http://schemas.microsoft.com/office/drawing/2014/main" val="1344693996"/>
                    </a:ext>
                  </a:extLst>
                </a:gridCol>
              </a:tblGrid>
              <a:tr h="370840">
                <a:tc>
                  <a:txBody>
                    <a:bodyPr/>
                    <a:lstStyle/>
                    <a:p>
                      <a:r>
                        <a:rPr lang="en-US" dirty="0"/>
                        <a:t>Property</a:t>
                      </a:r>
                    </a:p>
                  </a:txBody>
                  <a:tcPr/>
                </a:tc>
                <a:tc>
                  <a:txBody>
                    <a:bodyPr/>
                    <a:lstStyle/>
                    <a:p>
                      <a:r>
                        <a:rPr lang="en-US" dirty="0"/>
                        <a:t>Theano</a:t>
                      </a:r>
                    </a:p>
                  </a:txBody>
                  <a:tcPr/>
                </a:tc>
                <a:tc>
                  <a:txBody>
                    <a:bodyPr/>
                    <a:lstStyle/>
                    <a:p>
                      <a:r>
                        <a:rPr lang="en-US" dirty="0" err="1"/>
                        <a:t>TensorFlow</a:t>
                      </a:r>
                      <a:endParaRPr lang="en-US" dirty="0"/>
                    </a:p>
                  </a:txBody>
                  <a:tcPr/>
                </a:tc>
                <a:tc>
                  <a:txBody>
                    <a:bodyPr/>
                    <a:lstStyle/>
                    <a:p>
                      <a:r>
                        <a:rPr lang="en-US" dirty="0"/>
                        <a:t>Torch</a:t>
                      </a:r>
                    </a:p>
                  </a:txBody>
                  <a:tcPr/>
                </a:tc>
                <a:tc>
                  <a:txBody>
                    <a:bodyPr/>
                    <a:lstStyle/>
                    <a:p>
                      <a:r>
                        <a:rPr lang="en-US" dirty="0"/>
                        <a:t>Caffe</a:t>
                      </a:r>
                    </a:p>
                  </a:txBody>
                  <a:tcPr/>
                </a:tc>
                <a:tc>
                  <a:txBody>
                    <a:bodyPr/>
                    <a:lstStyle/>
                    <a:p>
                      <a:r>
                        <a:rPr lang="en-US" dirty="0"/>
                        <a:t>CNTK</a:t>
                      </a:r>
                    </a:p>
                  </a:txBody>
                  <a:tcPr/>
                </a:tc>
                <a:tc>
                  <a:txBody>
                    <a:bodyPr/>
                    <a:lstStyle/>
                    <a:p>
                      <a:r>
                        <a:rPr lang="en-US" dirty="0"/>
                        <a:t>MX Net</a:t>
                      </a:r>
                    </a:p>
                  </a:txBody>
                  <a:tcPr/>
                </a:tc>
                <a:extLst>
                  <a:ext uri="{0D108BD9-81ED-4DB2-BD59-A6C34878D82A}">
                    <a16:rowId xmlns:a16="http://schemas.microsoft.com/office/drawing/2014/main" val="3433246184"/>
                  </a:ext>
                </a:extLst>
              </a:tr>
              <a:tr h="370840">
                <a:tc>
                  <a:txBody>
                    <a:bodyPr/>
                    <a:lstStyle/>
                    <a:p>
                      <a:r>
                        <a:rPr lang="en-US" dirty="0"/>
                        <a:t>Language</a:t>
                      </a:r>
                    </a:p>
                  </a:txBody>
                  <a:tcPr/>
                </a:tc>
                <a:tc>
                  <a:txBody>
                    <a:bodyPr/>
                    <a:lstStyle/>
                    <a:p>
                      <a:r>
                        <a:rPr lang="en-US" dirty="0"/>
                        <a:t>Python</a:t>
                      </a:r>
                    </a:p>
                  </a:txBody>
                  <a:tcPr/>
                </a:tc>
                <a:tc>
                  <a:txBody>
                    <a:bodyPr/>
                    <a:lstStyle/>
                    <a:p>
                      <a:r>
                        <a:rPr lang="en-US" dirty="0"/>
                        <a:t>C++/Python</a:t>
                      </a:r>
                    </a:p>
                  </a:txBody>
                  <a:tcPr/>
                </a:tc>
                <a:tc>
                  <a:txBody>
                    <a:bodyPr/>
                    <a:lstStyle/>
                    <a:p>
                      <a:r>
                        <a:rPr lang="en-US" dirty="0"/>
                        <a:t>Lua</a:t>
                      </a:r>
                    </a:p>
                  </a:txBody>
                  <a:tcPr/>
                </a:tc>
                <a:tc>
                  <a:txBody>
                    <a:bodyPr/>
                    <a:lstStyle/>
                    <a:p>
                      <a:r>
                        <a:rPr lang="en-US" dirty="0"/>
                        <a:t>C++</a:t>
                      </a:r>
                    </a:p>
                  </a:txBody>
                  <a:tcPr/>
                </a:tc>
                <a:tc>
                  <a:txBody>
                    <a:bodyPr/>
                    <a:lstStyle/>
                    <a:p>
                      <a:r>
                        <a:rPr lang="en-US" dirty="0"/>
                        <a:t>C++/Python</a:t>
                      </a:r>
                    </a:p>
                  </a:txBody>
                  <a:tcPr/>
                </a:tc>
                <a:tc>
                  <a:txBody>
                    <a:bodyPr/>
                    <a:lstStyle/>
                    <a:p>
                      <a:r>
                        <a:rPr lang="en-US" dirty="0"/>
                        <a:t>C++/Python/R</a:t>
                      </a:r>
                    </a:p>
                  </a:txBody>
                  <a:tcPr/>
                </a:tc>
                <a:extLst>
                  <a:ext uri="{0D108BD9-81ED-4DB2-BD59-A6C34878D82A}">
                    <a16:rowId xmlns:a16="http://schemas.microsoft.com/office/drawing/2014/main" val="241284798"/>
                  </a:ext>
                </a:extLst>
              </a:tr>
              <a:tr h="370840">
                <a:tc>
                  <a:txBody>
                    <a:bodyPr/>
                    <a:lstStyle/>
                    <a:p>
                      <a:r>
                        <a:rPr lang="en-US" dirty="0"/>
                        <a:t>Multi-GPU</a:t>
                      </a:r>
                    </a:p>
                  </a:txBody>
                  <a:tcPr/>
                </a:tc>
                <a:tc>
                  <a:txBody>
                    <a:bodyPr/>
                    <a:lstStyle/>
                    <a:p>
                      <a:r>
                        <a:rPr lang="en-US" dirty="0"/>
                        <a:t>NA</a:t>
                      </a:r>
                    </a:p>
                  </a:txBody>
                  <a:tcPr/>
                </a:tc>
                <a:tc>
                  <a:txBody>
                    <a:bodyPr/>
                    <a:lstStyle/>
                    <a:p>
                      <a:r>
                        <a:rPr lang="en-US" dirty="0"/>
                        <a:t>Yes</a:t>
                      </a:r>
                    </a:p>
                  </a:txBody>
                  <a:tcPr/>
                </a:tc>
                <a:tc>
                  <a:txBody>
                    <a:bodyPr/>
                    <a:lstStyle/>
                    <a:p>
                      <a:r>
                        <a:rPr lang="en-US" dirty="0"/>
                        <a:t>Yes</a:t>
                      </a:r>
                    </a:p>
                  </a:txBody>
                  <a:tcPr/>
                </a:tc>
                <a:tc>
                  <a:txBody>
                    <a:bodyPr/>
                    <a:lstStyle/>
                    <a:p>
                      <a:r>
                        <a:rPr lang="en-US" dirty="0"/>
                        <a:t>Partially </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73532789"/>
                  </a:ext>
                </a:extLst>
              </a:tr>
              <a:tr h="370840">
                <a:tc>
                  <a:txBody>
                    <a:bodyPr/>
                    <a:lstStyle/>
                    <a:p>
                      <a:r>
                        <a:rPr lang="en-US" dirty="0"/>
                        <a:t>Computation backend</a:t>
                      </a:r>
                    </a:p>
                  </a:txBody>
                  <a:tcPr/>
                </a:tc>
                <a:tc>
                  <a:txBody>
                    <a:bodyPr/>
                    <a:lstStyle/>
                    <a:p>
                      <a:r>
                        <a:rPr lang="en-US" dirty="0"/>
                        <a:t>Python</a:t>
                      </a:r>
                    </a:p>
                  </a:txBody>
                  <a:tcPr/>
                </a:tc>
                <a:tc>
                  <a:txBody>
                    <a:bodyPr/>
                    <a:lstStyle/>
                    <a:p>
                      <a:r>
                        <a:rPr lang="en-US" dirty="0"/>
                        <a:t>C++</a:t>
                      </a:r>
                    </a:p>
                  </a:txBody>
                  <a:tcPr/>
                </a:tc>
                <a:tc>
                  <a:txBody>
                    <a:bodyPr/>
                    <a:lstStyle/>
                    <a:p>
                      <a:r>
                        <a:rPr lang="en-US" dirty="0"/>
                        <a:t>C</a:t>
                      </a:r>
                    </a:p>
                  </a:txBody>
                  <a:tcPr/>
                </a:tc>
                <a:tc>
                  <a:txBody>
                    <a:bodyPr/>
                    <a:lstStyle/>
                    <a:p>
                      <a:r>
                        <a:rPr lang="en-US" dirty="0"/>
                        <a:t>C++</a:t>
                      </a:r>
                    </a:p>
                  </a:txBody>
                  <a:tcPr/>
                </a:tc>
                <a:tc>
                  <a:txBody>
                    <a:bodyPr/>
                    <a:lstStyle/>
                    <a:p>
                      <a:r>
                        <a:rPr lang="en-US" dirty="0"/>
                        <a:t>C++</a:t>
                      </a:r>
                    </a:p>
                  </a:txBody>
                  <a:tcPr/>
                </a:tc>
                <a:tc>
                  <a:txBody>
                    <a:bodyPr/>
                    <a:lstStyle/>
                    <a:p>
                      <a:r>
                        <a:rPr lang="en-US" dirty="0"/>
                        <a:t>C++</a:t>
                      </a:r>
                    </a:p>
                  </a:txBody>
                  <a:tcPr/>
                </a:tc>
                <a:extLst>
                  <a:ext uri="{0D108BD9-81ED-4DB2-BD59-A6C34878D82A}">
                    <a16:rowId xmlns:a16="http://schemas.microsoft.com/office/drawing/2014/main" val="2776539251"/>
                  </a:ext>
                </a:extLst>
              </a:tr>
            </a:tbl>
          </a:graphicData>
        </a:graphic>
      </p:graphicFrame>
    </p:spTree>
    <p:extLst>
      <p:ext uri="{BB962C8B-B14F-4D97-AF65-F5344CB8AC3E}">
        <p14:creationId xmlns:p14="http://schemas.microsoft.com/office/powerpoint/2010/main" val="366830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808C-5111-4F32-A33D-1EE3F38B79D2}"/>
              </a:ext>
            </a:extLst>
          </p:cNvPr>
          <p:cNvSpPr>
            <a:spLocks noGrp="1"/>
          </p:cNvSpPr>
          <p:nvPr>
            <p:ph type="title"/>
          </p:nvPr>
        </p:nvSpPr>
        <p:spPr/>
        <p:txBody>
          <a:bodyPr/>
          <a:lstStyle/>
          <a:p>
            <a:pPr algn="l"/>
            <a:r>
              <a:rPr lang="en-US" dirty="0"/>
              <a:t>Wrappers to the Deep Learning Platforms</a:t>
            </a:r>
          </a:p>
        </p:txBody>
      </p:sp>
      <p:sp>
        <p:nvSpPr>
          <p:cNvPr id="3" name="Content Placeholder 2">
            <a:extLst>
              <a:ext uri="{FF2B5EF4-FFF2-40B4-BE49-F238E27FC236}">
                <a16:creationId xmlns:a16="http://schemas.microsoft.com/office/drawing/2014/main" id="{DA1AA1AC-7065-43E4-A464-A85E8BFF5E35}"/>
              </a:ext>
            </a:extLst>
          </p:cNvPr>
          <p:cNvSpPr>
            <a:spLocks noGrp="1"/>
          </p:cNvSpPr>
          <p:nvPr>
            <p:ph idx="1"/>
          </p:nvPr>
        </p:nvSpPr>
        <p:spPr/>
        <p:txBody>
          <a:bodyPr/>
          <a:lstStyle/>
          <a:p>
            <a:r>
              <a:rPr lang="en-US" dirty="0" err="1"/>
              <a:t>Keras</a:t>
            </a:r>
            <a:r>
              <a:rPr lang="en-US" dirty="0"/>
              <a:t> (Framework in itself)</a:t>
            </a:r>
          </a:p>
          <a:p>
            <a:r>
              <a:rPr lang="en-US" dirty="0"/>
              <a:t>TF Slim</a:t>
            </a:r>
          </a:p>
          <a:p>
            <a:r>
              <a:rPr lang="en-US" dirty="0" err="1"/>
              <a:t>Lasagne</a:t>
            </a:r>
            <a:endParaRPr lang="en-US" dirty="0"/>
          </a:p>
          <a:p>
            <a:r>
              <a:rPr lang="en-US" dirty="0" err="1"/>
              <a:t>PyTorch</a:t>
            </a:r>
            <a:endParaRPr lang="en-US" dirty="0"/>
          </a:p>
          <a:p>
            <a:r>
              <a:rPr lang="en-US" dirty="0" err="1"/>
              <a:t>MatCaffe</a:t>
            </a:r>
            <a:endParaRPr lang="en-US" dirty="0"/>
          </a:p>
          <a:p>
            <a:endParaRPr lang="en-US" dirty="0"/>
          </a:p>
        </p:txBody>
      </p:sp>
      <p:sp>
        <p:nvSpPr>
          <p:cNvPr id="4" name="Slide Number Placeholder 3">
            <a:extLst>
              <a:ext uri="{FF2B5EF4-FFF2-40B4-BE49-F238E27FC236}">
                <a16:creationId xmlns:a16="http://schemas.microsoft.com/office/drawing/2014/main" id="{A5EA9D52-3ECB-4A79-915F-49C4C208EDE2}"/>
              </a:ext>
            </a:extLst>
          </p:cNvPr>
          <p:cNvSpPr>
            <a:spLocks noGrp="1"/>
          </p:cNvSpPr>
          <p:nvPr>
            <p:ph type="sldNum" sz="quarter" idx="12"/>
          </p:nvPr>
        </p:nvSpPr>
        <p:spPr/>
        <p:txBody>
          <a:bodyPr/>
          <a:lstStyle/>
          <a:p>
            <a:fld id="{D635A05D-7D79-44E9-9F5E-C1C7FB7996E2}" type="slidenum">
              <a:rPr lang="en-US" smtClean="0">
                <a:solidFill>
                  <a:prstClr val="white"/>
                </a:solidFill>
              </a:rPr>
              <a:pPr/>
              <a:t>26</a:t>
            </a:fld>
            <a:endParaRPr lang="en-US" dirty="0">
              <a:solidFill>
                <a:prstClr val="white"/>
              </a:solidFill>
            </a:endParaRPr>
          </a:p>
        </p:txBody>
      </p:sp>
    </p:spTree>
    <p:extLst>
      <p:ext uri="{BB962C8B-B14F-4D97-AF65-F5344CB8AC3E}">
        <p14:creationId xmlns:p14="http://schemas.microsoft.com/office/powerpoint/2010/main" val="3806052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err="1">
                <a:hlinkClick r:id="rId2"/>
              </a:rPr>
              <a:t>Keras</a:t>
            </a:r>
            <a:endParaRPr lang="en-US" dirty="0"/>
          </a:p>
        </p:txBody>
      </p:sp>
      <p:sp>
        <p:nvSpPr>
          <p:cNvPr id="5" name="Content Placeholder 4"/>
          <p:cNvSpPr>
            <a:spLocks noGrp="1"/>
          </p:cNvSpPr>
          <p:nvPr>
            <p:ph idx="1"/>
          </p:nvPr>
        </p:nvSpPr>
        <p:spPr>
          <a:xfrm>
            <a:off x="609600" y="1600201"/>
            <a:ext cx="6736080" cy="4525963"/>
          </a:xfrm>
        </p:spPr>
        <p:txBody>
          <a:bodyPr>
            <a:normAutofit/>
          </a:bodyPr>
          <a:lstStyle/>
          <a:p>
            <a:r>
              <a:rPr lang="en-US" sz="2000" dirty="0"/>
              <a:t>A high-level programming library for Deep Learning</a:t>
            </a:r>
          </a:p>
          <a:p>
            <a:r>
              <a:rPr lang="en-US" sz="2000" dirty="0"/>
              <a:t>Written in Python</a:t>
            </a:r>
          </a:p>
          <a:p>
            <a:r>
              <a:rPr lang="en-US" sz="2000" dirty="0"/>
              <a:t>Three backends</a:t>
            </a:r>
          </a:p>
          <a:p>
            <a:r>
              <a:rPr lang="en-US" sz="2000" dirty="0"/>
              <a:t>Supports both convolutional networks and recurrent networks, as well as combinations of the two</a:t>
            </a:r>
          </a:p>
          <a:p>
            <a:r>
              <a:rPr lang="en-US" sz="2000" dirty="0"/>
              <a:t>Runs seamlessly on CPU and GPU</a:t>
            </a:r>
          </a:p>
          <a:p>
            <a:endParaRPr lang="en-US" dirty="0"/>
          </a:p>
        </p:txBody>
      </p:sp>
      <p:sp>
        <p:nvSpPr>
          <p:cNvPr id="3" name="Slide Number Placeholder 2"/>
          <p:cNvSpPr>
            <a:spLocks noGrp="1"/>
          </p:cNvSpPr>
          <p:nvPr>
            <p:ph type="sldNum" sz="quarter" idx="12"/>
          </p:nvPr>
        </p:nvSpPr>
        <p:spPr/>
        <p:txBody>
          <a:bodyPr/>
          <a:lstStyle/>
          <a:p>
            <a:fld id="{D635A05D-7D79-44E9-9F5E-C1C7FB7996E2}" type="slidenum">
              <a:rPr lang="en-US" smtClean="0">
                <a:solidFill>
                  <a:prstClr val="white"/>
                </a:solidFill>
              </a:rPr>
              <a:pPr/>
              <a:t>27</a:t>
            </a:fld>
            <a:endParaRPr lang="en-US">
              <a:solidFill>
                <a:prstClr val="white"/>
              </a:solidFill>
            </a:endParaRPr>
          </a:p>
        </p:txBody>
      </p:sp>
      <p:graphicFrame>
        <p:nvGraphicFramePr>
          <p:cNvPr id="6" name="Diagram 5"/>
          <p:cNvGraphicFramePr/>
          <p:nvPr>
            <p:extLst/>
          </p:nvPr>
        </p:nvGraphicFramePr>
        <p:xfrm>
          <a:off x="7131269" y="1427480"/>
          <a:ext cx="4501931" cy="2910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49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Dependencies for </a:t>
            </a:r>
            <a:r>
              <a:rPr lang="en-US" dirty="0" err="1"/>
              <a:t>Keras</a:t>
            </a:r>
            <a:endParaRPr lang="en-US" dirty="0"/>
          </a:p>
        </p:txBody>
      </p:sp>
      <p:sp>
        <p:nvSpPr>
          <p:cNvPr id="3" name="Content Placeholder 2"/>
          <p:cNvSpPr>
            <a:spLocks noGrp="1"/>
          </p:cNvSpPr>
          <p:nvPr>
            <p:ph idx="1"/>
          </p:nvPr>
        </p:nvSpPr>
        <p:spPr>
          <a:xfrm>
            <a:off x="590550" y="1581151"/>
            <a:ext cx="10972800" cy="4525963"/>
          </a:xfrm>
        </p:spPr>
        <p:txBody>
          <a:bodyPr>
            <a:normAutofit/>
          </a:bodyPr>
          <a:lstStyle/>
          <a:p>
            <a:r>
              <a:rPr lang="en-US" dirty="0"/>
              <a:t>Dependencies</a:t>
            </a:r>
          </a:p>
          <a:p>
            <a:pPr lvl="1"/>
            <a:r>
              <a:rPr lang="en-US" dirty="0" err="1">
                <a:hlinkClick r:id="rId2"/>
              </a:rPr>
              <a:t>Theano</a:t>
            </a:r>
            <a:r>
              <a:rPr lang="en-US" dirty="0"/>
              <a:t> and its dependencies</a:t>
            </a:r>
          </a:p>
          <a:p>
            <a:pPr lvl="1"/>
            <a:r>
              <a:rPr lang="en-US" dirty="0" err="1">
                <a:hlinkClick r:id="rId3"/>
              </a:rPr>
              <a:t>TensorFlow</a:t>
            </a:r>
            <a:r>
              <a:rPr lang="en-US" dirty="0"/>
              <a:t> and its dependencies</a:t>
            </a:r>
          </a:p>
          <a:p>
            <a:pPr lvl="1"/>
            <a:r>
              <a:rPr lang="en-US" dirty="0">
                <a:hlinkClick r:id="rId4"/>
              </a:rPr>
              <a:t>CNTK</a:t>
            </a:r>
            <a:r>
              <a:rPr lang="en-US" dirty="0"/>
              <a:t> and its dependencies</a:t>
            </a:r>
          </a:p>
          <a:p>
            <a:pPr lvl="1"/>
            <a:endParaRPr lang="en-US" dirty="0"/>
          </a:p>
          <a:p>
            <a:r>
              <a:rPr lang="en-US" dirty="0"/>
              <a:t>GPU Support</a:t>
            </a:r>
          </a:p>
          <a:p>
            <a:pPr lvl="1"/>
            <a:r>
              <a:rPr lang="en-US" dirty="0">
                <a:hlinkClick r:id="rId5"/>
              </a:rPr>
              <a:t>CUDA</a:t>
            </a:r>
            <a:r>
              <a:rPr lang="en-US" dirty="0"/>
              <a:t> Toolkit</a:t>
            </a:r>
          </a:p>
          <a:p>
            <a:pPr lvl="1"/>
            <a:r>
              <a:rPr lang="en-US" dirty="0" err="1">
                <a:hlinkClick r:id="rId6"/>
              </a:rPr>
              <a:t>CuDNN</a:t>
            </a:r>
            <a:r>
              <a:rPr lang="en-US" dirty="0"/>
              <a:t> Toolkit</a:t>
            </a:r>
          </a:p>
          <a:p>
            <a:endParaRPr lang="en-US" dirty="0"/>
          </a:p>
          <a:p>
            <a:endParaRPr lang="en-US" dirty="0"/>
          </a:p>
        </p:txBody>
      </p:sp>
      <p:sp>
        <p:nvSpPr>
          <p:cNvPr id="4" name="Slide Number Placeholder 3"/>
          <p:cNvSpPr>
            <a:spLocks noGrp="1"/>
          </p:cNvSpPr>
          <p:nvPr>
            <p:ph type="sldNum" sz="quarter" idx="12"/>
          </p:nvPr>
        </p:nvSpPr>
        <p:spPr/>
        <p:txBody>
          <a:bodyPr/>
          <a:lstStyle/>
          <a:p>
            <a:fld id="{D635A05D-7D79-44E9-9F5E-C1C7FB7996E2}" type="slidenum">
              <a:rPr lang="en-US" smtClean="0">
                <a:solidFill>
                  <a:prstClr val="white"/>
                </a:solidFill>
              </a:rPr>
              <a:pPr/>
              <a:t>28</a:t>
            </a:fld>
            <a:endParaRPr lang="en-US" dirty="0">
              <a:solidFill>
                <a:prstClr val="white"/>
              </a:solidFill>
            </a:endParaRPr>
          </a:p>
        </p:txBody>
      </p:sp>
    </p:spTree>
    <p:extLst>
      <p:ext uri="{BB962C8B-B14F-4D97-AF65-F5344CB8AC3E}">
        <p14:creationId xmlns:p14="http://schemas.microsoft.com/office/powerpoint/2010/main" val="867273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2266-84EC-4FA8-B307-89C05192EF8C}"/>
              </a:ext>
            </a:extLst>
          </p:cNvPr>
          <p:cNvSpPr>
            <a:spLocks noGrp="1"/>
          </p:cNvSpPr>
          <p:nvPr>
            <p:ph type="title"/>
          </p:nvPr>
        </p:nvSpPr>
        <p:spPr/>
        <p:txBody>
          <a:bodyPr/>
          <a:lstStyle/>
          <a:p>
            <a:pPr algn="l"/>
            <a:r>
              <a:rPr lang="en-US" dirty="0"/>
              <a:t>Recommended Hardware Requirements</a:t>
            </a:r>
          </a:p>
        </p:txBody>
      </p:sp>
      <p:sp>
        <p:nvSpPr>
          <p:cNvPr id="3" name="Content Placeholder 2">
            <a:extLst>
              <a:ext uri="{FF2B5EF4-FFF2-40B4-BE49-F238E27FC236}">
                <a16:creationId xmlns:a16="http://schemas.microsoft.com/office/drawing/2014/main" id="{FC6F93FD-066F-42F0-960A-87E38FF39D01}"/>
              </a:ext>
            </a:extLst>
          </p:cNvPr>
          <p:cNvSpPr>
            <a:spLocks noGrp="1"/>
          </p:cNvSpPr>
          <p:nvPr>
            <p:ph idx="1"/>
          </p:nvPr>
        </p:nvSpPr>
        <p:spPr/>
        <p:txBody>
          <a:bodyPr/>
          <a:lstStyle/>
          <a:p>
            <a:r>
              <a:rPr lang="en-US" dirty="0"/>
              <a:t>CPU RAM </a:t>
            </a:r>
          </a:p>
          <a:p>
            <a:pPr lvl="1"/>
            <a:r>
              <a:rPr lang="en-US" dirty="0"/>
              <a:t>Dependent on Data</a:t>
            </a:r>
          </a:p>
          <a:p>
            <a:pPr lvl="1"/>
            <a:r>
              <a:rPr lang="en-US" dirty="0"/>
              <a:t>Typically more than 8Gb</a:t>
            </a:r>
          </a:p>
          <a:p>
            <a:r>
              <a:rPr lang="en-US" dirty="0"/>
              <a:t>GPU</a:t>
            </a:r>
          </a:p>
          <a:p>
            <a:pPr lvl="1"/>
            <a:r>
              <a:rPr lang="en-US" dirty="0"/>
              <a:t>Nvidia GPU w/ compute capability greater than 3</a:t>
            </a:r>
          </a:p>
          <a:p>
            <a:pPr lvl="1"/>
            <a:r>
              <a:rPr lang="en-US" dirty="0"/>
              <a:t>Need 4-6Gb of GPU Memory</a:t>
            </a:r>
          </a:p>
          <a:p>
            <a:endParaRPr lang="en-US" dirty="0"/>
          </a:p>
        </p:txBody>
      </p:sp>
      <p:sp>
        <p:nvSpPr>
          <p:cNvPr id="4" name="Slide Number Placeholder 3">
            <a:extLst>
              <a:ext uri="{FF2B5EF4-FFF2-40B4-BE49-F238E27FC236}">
                <a16:creationId xmlns:a16="http://schemas.microsoft.com/office/drawing/2014/main" id="{2BAC078F-9083-44CD-8186-EB50771DFD5D}"/>
              </a:ext>
            </a:extLst>
          </p:cNvPr>
          <p:cNvSpPr>
            <a:spLocks noGrp="1"/>
          </p:cNvSpPr>
          <p:nvPr>
            <p:ph type="sldNum" sz="quarter" idx="12"/>
          </p:nvPr>
        </p:nvSpPr>
        <p:spPr/>
        <p:txBody>
          <a:bodyPr/>
          <a:lstStyle/>
          <a:p>
            <a:fld id="{D635A05D-7D79-44E9-9F5E-C1C7FB7996E2}" type="slidenum">
              <a:rPr lang="en-US" smtClean="0">
                <a:solidFill>
                  <a:prstClr val="white"/>
                </a:solidFill>
              </a:rPr>
              <a:pPr/>
              <a:t>29</a:t>
            </a:fld>
            <a:endParaRPr lang="en-US" dirty="0">
              <a:solidFill>
                <a:prstClr val="white"/>
              </a:solidFill>
            </a:endParaRPr>
          </a:p>
        </p:txBody>
      </p:sp>
    </p:spTree>
    <p:extLst>
      <p:ext uri="{BB962C8B-B14F-4D97-AF65-F5344CB8AC3E}">
        <p14:creationId xmlns:p14="http://schemas.microsoft.com/office/powerpoint/2010/main" val="154880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4451-F995-4E58-8A5E-4676D56F8338}"/>
              </a:ext>
            </a:extLst>
          </p:cNvPr>
          <p:cNvSpPr>
            <a:spLocks noGrp="1"/>
          </p:cNvSpPr>
          <p:nvPr>
            <p:ph type="title"/>
          </p:nvPr>
        </p:nvSpPr>
        <p:spPr/>
        <p:txBody>
          <a:bodyPr/>
          <a:lstStyle/>
          <a:p>
            <a:pPr algn="l"/>
            <a:r>
              <a:rPr lang="en-US" dirty="0"/>
              <a:t>Deep Learning Training</a:t>
            </a:r>
          </a:p>
        </p:txBody>
      </p:sp>
      <p:sp>
        <p:nvSpPr>
          <p:cNvPr id="3" name="Content Placeholder 2">
            <a:extLst>
              <a:ext uri="{FF2B5EF4-FFF2-40B4-BE49-F238E27FC236}">
                <a16:creationId xmlns:a16="http://schemas.microsoft.com/office/drawing/2014/main" id="{C86F8AAC-905C-453A-B00C-915632014F2C}"/>
              </a:ext>
            </a:extLst>
          </p:cNvPr>
          <p:cNvSpPr>
            <a:spLocks noGrp="1"/>
          </p:cNvSpPr>
          <p:nvPr>
            <p:ph idx="1"/>
          </p:nvPr>
        </p:nvSpPr>
        <p:spPr/>
        <p:txBody>
          <a:bodyPr>
            <a:normAutofit fontScale="92500" lnSpcReduction="10000"/>
          </a:bodyPr>
          <a:lstStyle/>
          <a:p>
            <a:r>
              <a:rPr lang="en-US" dirty="0"/>
              <a:t>Load Data</a:t>
            </a:r>
          </a:p>
          <a:p>
            <a:r>
              <a:rPr lang="en-US" dirty="0"/>
              <a:t>Define Model</a:t>
            </a:r>
          </a:p>
          <a:p>
            <a:r>
              <a:rPr lang="en-US" dirty="0"/>
              <a:t>Define learning strategy</a:t>
            </a:r>
          </a:p>
          <a:p>
            <a:r>
              <a:rPr lang="en-US" dirty="0"/>
              <a:t>Train </a:t>
            </a:r>
          </a:p>
          <a:p>
            <a:r>
              <a:rPr lang="en-US" dirty="0"/>
              <a:t>Load Test Data</a:t>
            </a:r>
          </a:p>
          <a:p>
            <a:r>
              <a:rPr lang="en-US" dirty="0"/>
              <a:t>Validate</a:t>
            </a:r>
          </a:p>
          <a:p>
            <a:r>
              <a:rPr lang="en-US" dirty="0"/>
              <a:t>Deploy</a:t>
            </a:r>
          </a:p>
          <a:p>
            <a:pPr marL="0" indent="0">
              <a:buNone/>
            </a:pPr>
            <a:r>
              <a:rPr lang="en-US" dirty="0"/>
              <a:t>Simplest code for this: </a:t>
            </a:r>
            <a:r>
              <a:rPr lang="en-US" dirty="0">
                <a:hlinkClick r:id="rId2"/>
              </a:rPr>
              <a:t>https://github.com/adityabalu/PDL/blob/master/Keras/mnist_cnn.py</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D28AD61-2D97-4E3E-A379-FC6DC513D024}"/>
              </a:ext>
            </a:extLst>
          </p:cNvPr>
          <p:cNvSpPr>
            <a:spLocks noGrp="1"/>
          </p:cNvSpPr>
          <p:nvPr>
            <p:ph type="sldNum" sz="quarter" idx="12"/>
          </p:nvPr>
        </p:nvSpPr>
        <p:spPr/>
        <p:txBody>
          <a:bodyPr/>
          <a:lstStyle/>
          <a:p>
            <a:fld id="{D635A05D-7D79-44E9-9F5E-C1C7FB7996E2}"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2756502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D338-0484-4F9B-A0A4-01F5BE8008B9}"/>
              </a:ext>
            </a:extLst>
          </p:cNvPr>
          <p:cNvSpPr>
            <a:spLocks noGrp="1"/>
          </p:cNvSpPr>
          <p:nvPr>
            <p:ph type="title"/>
          </p:nvPr>
        </p:nvSpPr>
        <p:spPr/>
        <p:txBody>
          <a:bodyPr/>
          <a:lstStyle/>
          <a:p>
            <a:pPr algn="l"/>
            <a:r>
              <a:rPr lang="en-US" dirty="0"/>
              <a:t>Model Creation</a:t>
            </a:r>
          </a:p>
        </p:txBody>
      </p:sp>
      <p:sp>
        <p:nvSpPr>
          <p:cNvPr id="3" name="Content Placeholder 2">
            <a:extLst>
              <a:ext uri="{FF2B5EF4-FFF2-40B4-BE49-F238E27FC236}">
                <a16:creationId xmlns:a16="http://schemas.microsoft.com/office/drawing/2014/main" id="{F21CD348-5CE2-4530-9BAA-BF6EA69ADA2C}"/>
              </a:ext>
            </a:extLst>
          </p:cNvPr>
          <p:cNvSpPr>
            <a:spLocks noGrp="1"/>
          </p:cNvSpPr>
          <p:nvPr>
            <p:ph idx="1"/>
          </p:nvPr>
        </p:nvSpPr>
        <p:spPr>
          <a:xfrm>
            <a:off x="609600" y="1600201"/>
            <a:ext cx="5372100" cy="4525963"/>
          </a:xfrm>
        </p:spPr>
        <p:txBody>
          <a:bodyPr>
            <a:normAutofit/>
          </a:bodyPr>
          <a:lstStyle/>
          <a:p>
            <a:r>
              <a:rPr lang="en-US" dirty="0"/>
              <a:t>Sequential API</a:t>
            </a:r>
          </a:p>
          <a:p>
            <a:pPr marL="0" indent="0">
              <a:buNone/>
            </a:pPr>
            <a:r>
              <a:rPr lang="en-US" sz="2000" b="1" dirty="0"/>
              <a:t>from</a:t>
            </a:r>
            <a:r>
              <a:rPr lang="en-US" sz="2000" dirty="0"/>
              <a:t> </a:t>
            </a:r>
            <a:r>
              <a:rPr lang="en-US" sz="2000" dirty="0" err="1"/>
              <a:t>keras.models</a:t>
            </a:r>
            <a:r>
              <a:rPr lang="en-US" sz="2000" dirty="0"/>
              <a:t> </a:t>
            </a:r>
            <a:r>
              <a:rPr lang="en-US" sz="2000" b="1" dirty="0"/>
              <a:t>import</a:t>
            </a:r>
            <a:r>
              <a:rPr lang="en-US" sz="2000" dirty="0"/>
              <a:t> Sequential </a:t>
            </a:r>
          </a:p>
          <a:p>
            <a:pPr marL="0" indent="0">
              <a:buNone/>
            </a:pPr>
            <a:r>
              <a:rPr lang="en-US" sz="2000" b="1" dirty="0"/>
              <a:t>from</a:t>
            </a:r>
            <a:r>
              <a:rPr lang="en-US" sz="2000" dirty="0"/>
              <a:t> </a:t>
            </a:r>
            <a:r>
              <a:rPr lang="en-US" sz="2000" dirty="0" err="1"/>
              <a:t>keras.layers</a:t>
            </a:r>
            <a:r>
              <a:rPr lang="en-US" sz="2000" dirty="0"/>
              <a:t> </a:t>
            </a:r>
            <a:r>
              <a:rPr lang="en-US" sz="2000" b="1" dirty="0"/>
              <a:t>import</a:t>
            </a:r>
            <a:r>
              <a:rPr lang="en-US" sz="2000" dirty="0"/>
              <a:t> Dense, Activation </a:t>
            </a:r>
            <a:br>
              <a:rPr lang="en-US" sz="1600" dirty="0"/>
            </a:br>
            <a:r>
              <a:rPr lang="en-US" sz="2000" dirty="0"/>
              <a:t>model = Sequential()</a:t>
            </a:r>
          </a:p>
          <a:p>
            <a:pPr marL="0" indent="0">
              <a:buNone/>
            </a:pPr>
            <a:r>
              <a:rPr lang="en-US" sz="2000" dirty="0" err="1"/>
              <a:t>model.add</a:t>
            </a:r>
            <a:r>
              <a:rPr lang="en-US" sz="2000" dirty="0"/>
              <a:t>(Dense(units=64, </a:t>
            </a:r>
            <a:r>
              <a:rPr lang="en-US" sz="2000" dirty="0" err="1"/>
              <a:t>input_dim</a:t>
            </a:r>
            <a:r>
              <a:rPr lang="en-US" sz="2000" dirty="0"/>
              <a:t>=100)) </a:t>
            </a:r>
          </a:p>
          <a:p>
            <a:pPr marL="0" indent="0">
              <a:buNone/>
            </a:pPr>
            <a:r>
              <a:rPr lang="en-US" sz="2000" dirty="0" err="1"/>
              <a:t>model.add</a:t>
            </a:r>
            <a:r>
              <a:rPr lang="en-US" sz="2000" dirty="0"/>
              <a:t>(Activation('</a:t>
            </a:r>
            <a:r>
              <a:rPr lang="en-US" sz="2000" dirty="0" err="1"/>
              <a:t>relu</a:t>
            </a:r>
            <a:r>
              <a:rPr lang="en-US" sz="2000" dirty="0"/>
              <a:t>’)) </a:t>
            </a:r>
          </a:p>
          <a:p>
            <a:pPr marL="0" indent="0">
              <a:buNone/>
            </a:pPr>
            <a:r>
              <a:rPr lang="en-US" sz="2000" dirty="0" err="1"/>
              <a:t>model.add</a:t>
            </a:r>
            <a:r>
              <a:rPr lang="en-US" sz="2000" dirty="0"/>
              <a:t>(Dense(units=10)) </a:t>
            </a:r>
          </a:p>
          <a:p>
            <a:pPr marL="0" indent="0">
              <a:buNone/>
            </a:pPr>
            <a:r>
              <a:rPr lang="en-US" sz="2000" dirty="0" err="1"/>
              <a:t>model.add</a:t>
            </a:r>
            <a:r>
              <a:rPr lang="en-US" sz="2000" dirty="0"/>
              <a:t>(Activation('</a:t>
            </a:r>
            <a:r>
              <a:rPr lang="en-US" sz="2000" dirty="0" err="1"/>
              <a:t>softmax</a:t>
            </a:r>
            <a:r>
              <a:rPr lang="en-US" sz="2000" dirty="0"/>
              <a:t>’))</a:t>
            </a:r>
            <a:endParaRPr lang="en-US" sz="2800" dirty="0"/>
          </a:p>
        </p:txBody>
      </p:sp>
      <p:sp>
        <p:nvSpPr>
          <p:cNvPr id="4" name="Slide Number Placeholder 3">
            <a:extLst>
              <a:ext uri="{FF2B5EF4-FFF2-40B4-BE49-F238E27FC236}">
                <a16:creationId xmlns:a16="http://schemas.microsoft.com/office/drawing/2014/main" id="{E8AB4A67-7A02-4EBE-90A4-D321196F2036}"/>
              </a:ext>
            </a:extLst>
          </p:cNvPr>
          <p:cNvSpPr>
            <a:spLocks noGrp="1"/>
          </p:cNvSpPr>
          <p:nvPr>
            <p:ph type="sldNum" sz="quarter" idx="12"/>
          </p:nvPr>
        </p:nvSpPr>
        <p:spPr/>
        <p:txBody>
          <a:bodyPr/>
          <a:lstStyle/>
          <a:p>
            <a:fld id="{D635A05D-7D79-44E9-9F5E-C1C7FB7996E2}" type="slidenum">
              <a:rPr lang="en-US" smtClean="0">
                <a:solidFill>
                  <a:prstClr val="white"/>
                </a:solidFill>
              </a:rPr>
              <a:pPr/>
              <a:t>30</a:t>
            </a:fld>
            <a:endParaRPr lang="en-US" dirty="0">
              <a:solidFill>
                <a:prstClr val="white"/>
              </a:solidFill>
            </a:endParaRPr>
          </a:p>
        </p:txBody>
      </p:sp>
      <p:sp>
        <p:nvSpPr>
          <p:cNvPr id="5" name="Content Placeholder 2">
            <a:extLst>
              <a:ext uri="{FF2B5EF4-FFF2-40B4-BE49-F238E27FC236}">
                <a16:creationId xmlns:a16="http://schemas.microsoft.com/office/drawing/2014/main" id="{A6E15E6A-A387-4DDB-AF43-E3CB4779CEF9}"/>
              </a:ext>
            </a:extLst>
          </p:cNvPr>
          <p:cNvSpPr txBox="1">
            <a:spLocks/>
          </p:cNvSpPr>
          <p:nvPr/>
        </p:nvSpPr>
        <p:spPr>
          <a:xfrm>
            <a:off x="5810250" y="1600201"/>
            <a:ext cx="5772150" cy="297179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dirty="0"/>
              <a:t>Functional API</a:t>
            </a:r>
          </a:p>
          <a:p>
            <a:pPr marL="0" indent="0">
              <a:buNone/>
            </a:pPr>
            <a:r>
              <a:rPr lang="en-US" sz="2200" b="1" dirty="0"/>
              <a:t>from</a:t>
            </a:r>
            <a:r>
              <a:rPr lang="en-US" sz="2200" dirty="0"/>
              <a:t> </a:t>
            </a:r>
            <a:r>
              <a:rPr lang="en-US" sz="2200" dirty="0" err="1"/>
              <a:t>keras.models</a:t>
            </a:r>
            <a:r>
              <a:rPr lang="en-US" sz="2200" dirty="0"/>
              <a:t> </a:t>
            </a:r>
            <a:r>
              <a:rPr lang="en-US" sz="2200" b="1" dirty="0"/>
              <a:t>import</a:t>
            </a:r>
            <a:r>
              <a:rPr lang="en-US" sz="2200" dirty="0"/>
              <a:t> Model </a:t>
            </a:r>
          </a:p>
          <a:p>
            <a:pPr marL="0" indent="0">
              <a:buNone/>
            </a:pPr>
            <a:r>
              <a:rPr lang="en-US" sz="2200" b="1" dirty="0"/>
              <a:t>from</a:t>
            </a:r>
            <a:r>
              <a:rPr lang="en-US" sz="2200" dirty="0"/>
              <a:t> </a:t>
            </a:r>
            <a:r>
              <a:rPr lang="en-US" sz="2200" dirty="0" err="1"/>
              <a:t>keras.layers</a:t>
            </a:r>
            <a:r>
              <a:rPr lang="en-US" sz="2200" dirty="0"/>
              <a:t> </a:t>
            </a:r>
            <a:r>
              <a:rPr lang="en-US" sz="2200" b="1" dirty="0"/>
              <a:t>import</a:t>
            </a:r>
            <a:r>
              <a:rPr lang="en-US" sz="2200" dirty="0"/>
              <a:t> Input, Dense</a:t>
            </a:r>
          </a:p>
          <a:p>
            <a:pPr marL="0" indent="0">
              <a:buNone/>
            </a:pPr>
            <a:r>
              <a:rPr lang="en-US" sz="2200" dirty="0"/>
              <a:t>inputs = Input(shape=(784,)) </a:t>
            </a:r>
          </a:p>
          <a:p>
            <a:pPr marL="0" indent="0">
              <a:buNone/>
            </a:pPr>
            <a:r>
              <a:rPr lang="en-US" sz="2200" dirty="0"/>
              <a:t>y1 = Dense(64, activation='</a:t>
            </a:r>
            <a:r>
              <a:rPr lang="en-US" sz="2200" dirty="0" err="1"/>
              <a:t>relu</a:t>
            </a:r>
            <a:r>
              <a:rPr lang="en-US" sz="2200" dirty="0"/>
              <a:t>')(inputs) </a:t>
            </a:r>
          </a:p>
          <a:p>
            <a:pPr marL="0" indent="0">
              <a:buNone/>
            </a:pPr>
            <a:r>
              <a:rPr lang="en-US" sz="2200" dirty="0"/>
              <a:t>y2 = Dense(64, activation='</a:t>
            </a:r>
            <a:r>
              <a:rPr lang="en-US" sz="2200" dirty="0" err="1"/>
              <a:t>relu</a:t>
            </a:r>
            <a:r>
              <a:rPr lang="en-US" sz="2200" dirty="0"/>
              <a:t>’)(y1) </a:t>
            </a:r>
          </a:p>
          <a:p>
            <a:pPr marL="0" indent="0">
              <a:buNone/>
            </a:pPr>
            <a:r>
              <a:rPr lang="en-US" sz="2200" dirty="0"/>
              <a:t>predictions = Dense(10, activation='</a:t>
            </a:r>
            <a:r>
              <a:rPr lang="en-US" sz="2200" dirty="0" err="1"/>
              <a:t>softmax</a:t>
            </a:r>
            <a:r>
              <a:rPr lang="en-US" sz="2200" dirty="0"/>
              <a:t>’)(y2)</a:t>
            </a:r>
          </a:p>
          <a:p>
            <a:pPr marL="0" indent="0">
              <a:buNone/>
            </a:pPr>
            <a:r>
              <a:rPr lang="en-US" sz="2200" dirty="0"/>
              <a:t>model = Model (inputs=inputs, outputs=predictions)</a:t>
            </a:r>
          </a:p>
        </p:txBody>
      </p:sp>
    </p:spTree>
    <p:extLst>
      <p:ext uri="{BB962C8B-B14F-4D97-AF65-F5344CB8AC3E}">
        <p14:creationId xmlns:p14="http://schemas.microsoft.com/office/powerpoint/2010/main" val="4005351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A072-DA72-49F6-A202-FBD3074BB256}"/>
              </a:ext>
            </a:extLst>
          </p:cNvPr>
          <p:cNvSpPr>
            <a:spLocks noGrp="1"/>
          </p:cNvSpPr>
          <p:nvPr>
            <p:ph type="title"/>
          </p:nvPr>
        </p:nvSpPr>
        <p:spPr/>
        <p:txBody>
          <a:bodyPr/>
          <a:lstStyle/>
          <a:p>
            <a:pPr algn="l"/>
            <a:r>
              <a:rPr lang="en-US" dirty="0"/>
              <a:t>Layers</a:t>
            </a:r>
          </a:p>
        </p:txBody>
      </p:sp>
      <p:sp>
        <p:nvSpPr>
          <p:cNvPr id="3" name="Content Placeholder 2">
            <a:extLst>
              <a:ext uri="{FF2B5EF4-FFF2-40B4-BE49-F238E27FC236}">
                <a16:creationId xmlns:a16="http://schemas.microsoft.com/office/drawing/2014/main" id="{E03F8B5F-DC09-4963-B478-D0A541B13F8B}"/>
              </a:ext>
            </a:extLst>
          </p:cNvPr>
          <p:cNvSpPr>
            <a:spLocks noGrp="1"/>
          </p:cNvSpPr>
          <p:nvPr>
            <p:ph idx="1"/>
          </p:nvPr>
        </p:nvSpPr>
        <p:spPr/>
        <p:txBody>
          <a:bodyPr/>
          <a:lstStyle/>
          <a:p>
            <a:r>
              <a:rPr lang="en-US" dirty="0"/>
              <a:t>Convolutional Layers</a:t>
            </a:r>
          </a:p>
          <a:p>
            <a:r>
              <a:rPr lang="en-US" dirty="0"/>
              <a:t>Pooling</a:t>
            </a:r>
          </a:p>
          <a:p>
            <a:r>
              <a:rPr lang="en-US" dirty="0"/>
              <a:t>Recurrent Layers</a:t>
            </a:r>
          </a:p>
          <a:p>
            <a:r>
              <a:rPr lang="en-US" dirty="0"/>
              <a:t>Normalization Layers</a:t>
            </a:r>
          </a:p>
          <a:p>
            <a:r>
              <a:rPr lang="en-US" dirty="0"/>
              <a:t>Wrapper layers such as:</a:t>
            </a:r>
          </a:p>
          <a:p>
            <a:pPr lvl="1"/>
            <a:r>
              <a:rPr lang="en-US" dirty="0"/>
              <a:t>Convolutional Recurrent layers</a:t>
            </a:r>
          </a:p>
          <a:p>
            <a:pPr lvl="1"/>
            <a:r>
              <a:rPr lang="en-US" dirty="0"/>
              <a:t>Bidirectional RNN layers</a:t>
            </a:r>
          </a:p>
        </p:txBody>
      </p:sp>
      <p:sp>
        <p:nvSpPr>
          <p:cNvPr id="4" name="Slide Number Placeholder 3">
            <a:extLst>
              <a:ext uri="{FF2B5EF4-FFF2-40B4-BE49-F238E27FC236}">
                <a16:creationId xmlns:a16="http://schemas.microsoft.com/office/drawing/2014/main" id="{F20672D6-F89B-4601-8E00-814B67A530FD}"/>
              </a:ext>
            </a:extLst>
          </p:cNvPr>
          <p:cNvSpPr>
            <a:spLocks noGrp="1"/>
          </p:cNvSpPr>
          <p:nvPr>
            <p:ph type="sldNum" sz="quarter" idx="12"/>
          </p:nvPr>
        </p:nvSpPr>
        <p:spPr/>
        <p:txBody>
          <a:bodyPr/>
          <a:lstStyle/>
          <a:p>
            <a:fld id="{D635A05D-7D79-44E9-9F5E-C1C7FB7996E2}" type="slidenum">
              <a:rPr lang="en-US" smtClean="0">
                <a:solidFill>
                  <a:prstClr val="white"/>
                </a:solidFill>
              </a:rPr>
              <a:pPr/>
              <a:t>31</a:t>
            </a:fld>
            <a:endParaRPr lang="en-US" dirty="0">
              <a:solidFill>
                <a:prstClr val="white"/>
              </a:solidFill>
            </a:endParaRPr>
          </a:p>
        </p:txBody>
      </p:sp>
    </p:spTree>
    <p:extLst>
      <p:ext uri="{BB962C8B-B14F-4D97-AF65-F5344CB8AC3E}">
        <p14:creationId xmlns:p14="http://schemas.microsoft.com/office/powerpoint/2010/main" val="467184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B7C1-8181-4F9E-A7DD-5A3E29DA7F8D}"/>
              </a:ext>
            </a:extLst>
          </p:cNvPr>
          <p:cNvSpPr>
            <a:spLocks noGrp="1"/>
          </p:cNvSpPr>
          <p:nvPr>
            <p:ph type="title"/>
          </p:nvPr>
        </p:nvSpPr>
        <p:spPr/>
        <p:txBody>
          <a:bodyPr/>
          <a:lstStyle/>
          <a:p>
            <a:pPr algn="l"/>
            <a:r>
              <a:rPr lang="en-US" dirty="0"/>
              <a:t>Loss Function</a:t>
            </a:r>
          </a:p>
        </p:txBody>
      </p:sp>
      <p:sp>
        <p:nvSpPr>
          <p:cNvPr id="3" name="Content Placeholder 2">
            <a:extLst>
              <a:ext uri="{FF2B5EF4-FFF2-40B4-BE49-F238E27FC236}">
                <a16:creationId xmlns:a16="http://schemas.microsoft.com/office/drawing/2014/main" id="{E15D8D21-CA8C-4822-B916-03156664EAA7}"/>
              </a:ext>
            </a:extLst>
          </p:cNvPr>
          <p:cNvSpPr>
            <a:spLocks noGrp="1"/>
          </p:cNvSpPr>
          <p:nvPr>
            <p:ph idx="1"/>
          </p:nvPr>
        </p:nvSpPr>
        <p:spPr/>
        <p:txBody>
          <a:bodyPr/>
          <a:lstStyle/>
          <a:p>
            <a:r>
              <a:rPr lang="en-US" dirty="0"/>
              <a:t>MSE</a:t>
            </a:r>
          </a:p>
          <a:p>
            <a:r>
              <a:rPr lang="en-US" dirty="0"/>
              <a:t>MAE</a:t>
            </a:r>
          </a:p>
          <a:p>
            <a:r>
              <a:rPr lang="en-US" dirty="0"/>
              <a:t>Cross entropy</a:t>
            </a:r>
          </a:p>
          <a:p>
            <a:r>
              <a:rPr lang="en-US" dirty="0"/>
              <a:t>KL Divergence</a:t>
            </a:r>
          </a:p>
          <a:p>
            <a:r>
              <a:rPr lang="en-US" dirty="0"/>
              <a:t>Can create your own loss function</a:t>
            </a:r>
          </a:p>
        </p:txBody>
      </p:sp>
      <p:sp>
        <p:nvSpPr>
          <p:cNvPr id="4" name="Slide Number Placeholder 3">
            <a:extLst>
              <a:ext uri="{FF2B5EF4-FFF2-40B4-BE49-F238E27FC236}">
                <a16:creationId xmlns:a16="http://schemas.microsoft.com/office/drawing/2014/main" id="{5849DC24-F4BD-41D2-A91F-7274195E5208}"/>
              </a:ext>
            </a:extLst>
          </p:cNvPr>
          <p:cNvSpPr>
            <a:spLocks noGrp="1"/>
          </p:cNvSpPr>
          <p:nvPr>
            <p:ph type="sldNum" sz="quarter" idx="12"/>
          </p:nvPr>
        </p:nvSpPr>
        <p:spPr/>
        <p:txBody>
          <a:bodyPr/>
          <a:lstStyle/>
          <a:p>
            <a:fld id="{D635A05D-7D79-44E9-9F5E-C1C7FB7996E2}" type="slidenum">
              <a:rPr lang="en-US" smtClean="0">
                <a:solidFill>
                  <a:prstClr val="white"/>
                </a:solidFill>
              </a:rPr>
              <a:pPr/>
              <a:t>32</a:t>
            </a:fld>
            <a:endParaRPr lang="en-US" dirty="0">
              <a:solidFill>
                <a:prstClr val="white"/>
              </a:solidFill>
            </a:endParaRPr>
          </a:p>
        </p:txBody>
      </p:sp>
    </p:spTree>
    <p:extLst>
      <p:ext uri="{BB962C8B-B14F-4D97-AF65-F5344CB8AC3E}">
        <p14:creationId xmlns:p14="http://schemas.microsoft.com/office/powerpoint/2010/main" val="401442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A438-2EF1-4D7D-97EC-69A327E26E76}"/>
              </a:ext>
            </a:extLst>
          </p:cNvPr>
          <p:cNvSpPr>
            <a:spLocks noGrp="1"/>
          </p:cNvSpPr>
          <p:nvPr>
            <p:ph type="title"/>
          </p:nvPr>
        </p:nvSpPr>
        <p:spPr/>
        <p:txBody>
          <a:bodyPr/>
          <a:lstStyle/>
          <a:p>
            <a:pPr algn="l"/>
            <a:r>
              <a:rPr lang="en-US" dirty="0"/>
              <a:t>Optimizer</a:t>
            </a:r>
          </a:p>
        </p:txBody>
      </p:sp>
      <p:sp>
        <p:nvSpPr>
          <p:cNvPr id="3" name="Content Placeholder 2">
            <a:extLst>
              <a:ext uri="{FF2B5EF4-FFF2-40B4-BE49-F238E27FC236}">
                <a16:creationId xmlns:a16="http://schemas.microsoft.com/office/drawing/2014/main" id="{68C736EA-C30B-487E-B75E-8406334943A3}"/>
              </a:ext>
            </a:extLst>
          </p:cNvPr>
          <p:cNvSpPr>
            <a:spLocks noGrp="1"/>
          </p:cNvSpPr>
          <p:nvPr>
            <p:ph idx="1"/>
          </p:nvPr>
        </p:nvSpPr>
        <p:spPr/>
        <p:txBody>
          <a:bodyPr/>
          <a:lstStyle/>
          <a:p>
            <a:r>
              <a:rPr lang="en-US" dirty="0"/>
              <a:t>SGD</a:t>
            </a:r>
          </a:p>
          <a:p>
            <a:r>
              <a:rPr lang="en-US" dirty="0" err="1"/>
              <a:t>RMSProp</a:t>
            </a:r>
            <a:endParaRPr lang="en-US" dirty="0"/>
          </a:p>
          <a:p>
            <a:r>
              <a:rPr lang="en-US" dirty="0"/>
              <a:t>Adam</a:t>
            </a:r>
          </a:p>
          <a:p>
            <a:r>
              <a:rPr lang="en-US" dirty="0" err="1"/>
              <a:t>Adadelta</a:t>
            </a:r>
            <a:endParaRPr lang="en-US" dirty="0"/>
          </a:p>
          <a:p>
            <a:r>
              <a:rPr lang="en-US" dirty="0" err="1"/>
              <a:t>Adagrad</a:t>
            </a:r>
            <a:endParaRPr lang="en-US" dirty="0"/>
          </a:p>
          <a:p>
            <a:r>
              <a:rPr lang="en-US" dirty="0"/>
              <a:t>Custom Optimizer</a:t>
            </a:r>
          </a:p>
          <a:p>
            <a:endParaRPr lang="en-US" dirty="0"/>
          </a:p>
        </p:txBody>
      </p:sp>
      <p:sp>
        <p:nvSpPr>
          <p:cNvPr id="4" name="Slide Number Placeholder 3">
            <a:extLst>
              <a:ext uri="{FF2B5EF4-FFF2-40B4-BE49-F238E27FC236}">
                <a16:creationId xmlns:a16="http://schemas.microsoft.com/office/drawing/2014/main" id="{2290F762-C51D-4D82-AD2B-A807F7D20074}"/>
              </a:ext>
            </a:extLst>
          </p:cNvPr>
          <p:cNvSpPr>
            <a:spLocks noGrp="1"/>
          </p:cNvSpPr>
          <p:nvPr>
            <p:ph type="sldNum" sz="quarter" idx="12"/>
          </p:nvPr>
        </p:nvSpPr>
        <p:spPr/>
        <p:txBody>
          <a:bodyPr/>
          <a:lstStyle/>
          <a:p>
            <a:fld id="{D635A05D-7D79-44E9-9F5E-C1C7FB7996E2}" type="slidenum">
              <a:rPr lang="en-US" smtClean="0">
                <a:solidFill>
                  <a:prstClr val="white"/>
                </a:solidFill>
              </a:rPr>
              <a:pPr/>
              <a:t>33</a:t>
            </a:fld>
            <a:endParaRPr lang="en-US" dirty="0">
              <a:solidFill>
                <a:prstClr val="white"/>
              </a:solidFill>
            </a:endParaRPr>
          </a:p>
        </p:txBody>
      </p:sp>
    </p:spTree>
    <p:extLst>
      <p:ext uri="{BB962C8B-B14F-4D97-AF65-F5344CB8AC3E}">
        <p14:creationId xmlns:p14="http://schemas.microsoft.com/office/powerpoint/2010/main" val="247532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C66-A80A-4078-9A80-0382D50D6939}"/>
              </a:ext>
            </a:extLst>
          </p:cNvPr>
          <p:cNvSpPr>
            <a:spLocks noGrp="1"/>
          </p:cNvSpPr>
          <p:nvPr>
            <p:ph type="title"/>
          </p:nvPr>
        </p:nvSpPr>
        <p:spPr/>
        <p:txBody>
          <a:bodyPr/>
          <a:lstStyle/>
          <a:p>
            <a:pPr algn="l"/>
            <a:r>
              <a:rPr lang="en-US" dirty="0"/>
              <a:t>Activations</a:t>
            </a:r>
          </a:p>
        </p:txBody>
      </p:sp>
      <p:sp>
        <p:nvSpPr>
          <p:cNvPr id="3" name="Content Placeholder 2">
            <a:extLst>
              <a:ext uri="{FF2B5EF4-FFF2-40B4-BE49-F238E27FC236}">
                <a16:creationId xmlns:a16="http://schemas.microsoft.com/office/drawing/2014/main" id="{80781533-5E6B-4991-A531-31AD040FCBFE}"/>
              </a:ext>
            </a:extLst>
          </p:cNvPr>
          <p:cNvSpPr>
            <a:spLocks noGrp="1"/>
          </p:cNvSpPr>
          <p:nvPr>
            <p:ph idx="1"/>
          </p:nvPr>
        </p:nvSpPr>
        <p:spPr/>
        <p:txBody>
          <a:bodyPr/>
          <a:lstStyle/>
          <a:p>
            <a:r>
              <a:rPr lang="en-US" dirty="0" err="1"/>
              <a:t>Softmax</a:t>
            </a:r>
            <a:endParaRPr lang="en-US" dirty="0"/>
          </a:p>
          <a:p>
            <a:r>
              <a:rPr lang="en-US" dirty="0" err="1"/>
              <a:t>Relu</a:t>
            </a:r>
            <a:endParaRPr lang="en-US" dirty="0"/>
          </a:p>
          <a:p>
            <a:r>
              <a:rPr lang="en-US" dirty="0"/>
              <a:t>Sigmoid</a:t>
            </a:r>
          </a:p>
          <a:p>
            <a:r>
              <a:rPr lang="en-US" dirty="0"/>
              <a:t>Linear</a:t>
            </a:r>
          </a:p>
          <a:p>
            <a:r>
              <a:rPr lang="en-US" dirty="0"/>
              <a:t>Tanh</a:t>
            </a:r>
          </a:p>
          <a:p>
            <a:r>
              <a:rPr lang="en-US" dirty="0"/>
              <a:t>Elu</a:t>
            </a:r>
          </a:p>
          <a:p>
            <a:r>
              <a:rPr lang="en-US" dirty="0"/>
              <a:t>Advanced activation functions possible</a:t>
            </a:r>
          </a:p>
        </p:txBody>
      </p:sp>
      <p:sp>
        <p:nvSpPr>
          <p:cNvPr id="4" name="Slide Number Placeholder 3">
            <a:extLst>
              <a:ext uri="{FF2B5EF4-FFF2-40B4-BE49-F238E27FC236}">
                <a16:creationId xmlns:a16="http://schemas.microsoft.com/office/drawing/2014/main" id="{40072C93-A93E-46C5-AEA2-C44821A4D7EA}"/>
              </a:ext>
            </a:extLst>
          </p:cNvPr>
          <p:cNvSpPr>
            <a:spLocks noGrp="1"/>
          </p:cNvSpPr>
          <p:nvPr>
            <p:ph type="sldNum" sz="quarter" idx="12"/>
          </p:nvPr>
        </p:nvSpPr>
        <p:spPr/>
        <p:txBody>
          <a:bodyPr/>
          <a:lstStyle/>
          <a:p>
            <a:fld id="{D635A05D-7D79-44E9-9F5E-C1C7FB7996E2}" type="slidenum">
              <a:rPr lang="en-US" smtClean="0">
                <a:solidFill>
                  <a:prstClr val="white"/>
                </a:solidFill>
              </a:rPr>
              <a:pPr/>
              <a:t>34</a:t>
            </a:fld>
            <a:endParaRPr lang="en-US" dirty="0">
              <a:solidFill>
                <a:prstClr val="white"/>
              </a:solidFill>
            </a:endParaRPr>
          </a:p>
        </p:txBody>
      </p:sp>
    </p:spTree>
    <p:extLst>
      <p:ext uri="{BB962C8B-B14F-4D97-AF65-F5344CB8AC3E}">
        <p14:creationId xmlns:p14="http://schemas.microsoft.com/office/powerpoint/2010/main" val="1513646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4E3B-3E48-4CA6-AE63-D18AE46B482E}"/>
              </a:ext>
            </a:extLst>
          </p:cNvPr>
          <p:cNvSpPr>
            <a:spLocks noGrp="1"/>
          </p:cNvSpPr>
          <p:nvPr>
            <p:ph type="title"/>
          </p:nvPr>
        </p:nvSpPr>
        <p:spPr/>
        <p:txBody>
          <a:bodyPr/>
          <a:lstStyle/>
          <a:p>
            <a:pPr algn="l"/>
            <a:r>
              <a:rPr lang="en-US" dirty="0"/>
              <a:t>Callbacks</a:t>
            </a:r>
          </a:p>
        </p:txBody>
      </p:sp>
      <p:sp>
        <p:nvSpPr>
          <p:cNvPr id="3" name="Content Placeholder 2">
            <a:extLst>
              <a:ext uri="{FF2B5EF4-FFF2-40B4-BE49-F238E27FC236}">
                <a16:creationId xmlns:a16="http://schemas.microsoft.com/office/drawing/2014/main" id="{9AF2D48C-3616-4AD2-86A4-1A27D4BB17B9}"/>
              </a:ext>
            </a:extLst>
          </p:cNvPr>
          <p:cNvSpPr>
            <a:spLocks noGrp="1"/>
          </p:cNvSpPr>
          <p:nvPr>
            <p:ph idx="1"/>
          </p:nvPr>
        </p:nvSpPr>
        <p:spPr/>
        <p:txBody>
          <a:bodyPr/>
          <a:lstStyle/>
          <a:p>
            <a:r>
              <a:rPr lang="en-US" dirty="0"/>
              <a:t>Data storage strategy</a:t>
            </a:r>
          </a:p>
          <a:p>
            <a:r>
              <a:rPr lang="en-US" dirty="0"/>
              <a:t>Learning Strategy like early stopping, decaying step size</a:t>
            </a:r>
          </a:p>
          <a:p>
            <a:r>
              <a:rPr lang="en-US" dirty="0"/>
              <a:t>Data visualization strategy</a:t>
            </a:r>
          </a:p>
        </p:txBody>
      </p:sp>
      <p:sp>
        <p:nvSpPr>
          <p:cNvPr id="4" name="Slide Number Placeholder 3">
            <a:extLst>
              <a:ext uri="{FF2B5EF4-FFF2-40B4-BE49-F238E27FC236}">
                <a16:creationId xmlns:a16="http://schemas.microsoft.com/office/drawing/2014/main" id="{00E63689-F1A0-44AF-9E74-16948CF03407}"/>
              </a:ext>
            </a:extLst>
          </p:cNvPr>
          <p:cNvSpPr>
            <a:spLocks noGrp="1"/>
          </p:cNvSpPr>
          <p:nvPr>
            <p:ph type="sldNum" sz="quarter" idx="12"/>
          </p:nvPr>
        </p:nvSpPr>
        <p:spPr/>
        <p:txBody>
          <a:bodyPr/>
          <a:lstStyle/>
          <a:p>
            <a:fld id="{D635A05D-7D79-44E9-9F5E-C1C7FB7996E2}"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767253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09AB-133C-40E8-AB87-A30A1EF760CB}"/>
              </a:ext>
            </a:extLst>
          </p:cNvPr>
          <p:cNvSpPr>
            <a:spLocks noGrp="1"/>
          </p:cNvSpPr>
          <p:nvPr>
            <p:ph type="title"/>
          </p:nvPr>
        </p:nvSpPr>
        <p:spPr/>
        <p:txBody>
          <a:bodyPr/>
          <a:lstStyle/>
          <a:p>
            <a:pPr algn="l"/>
            <a:r>
              <a:rPr lang="en-US" dirty="0"/>
              <a:t>Pretrained Models</a:t>
            </a:r>
          </a:p>
        </p:txBody>
      </p:sp>
      <p:sp>
        <p:nvSpPr>
          <p:cNvPr id="3" name="Content Placeholder 2">
            <a:extLst>
              <a:ext uri="{FF2B5EF4-FFF2-40B4-BE49-F238E27FC236}">
                <a16:creationId xmlns:a16="http://schemas.microsoft.com/office/drawing/2014/main" id="{3DD23067-B7B7-4F7F-A23F-0971C2B75CE1}"/>
              </a:ext>
            </a:extLst>
          </p:cNvPr>
          <p:cNvSpPr>
            <a:spLocks noGrp="1"/>
          </p:cNvSpPr>
          <p:nvPr>
            <p:ph idx="1"/>
          </p:nvPr>
        </p:nvSpPr>
        <p:spPr/>
        <p:txBody>
          <a:bodyPr/>
          <a:lstStyle/>
          <a:p>
            <a:r>
              <a:rPr lang="en-US" dirty="0"/>
              <a:t>VGG16/VGG19 w/ ImageNet weights</a:t>
            </a:r>
          </a:p>
          <a:p>
            <a:r>
              <a:rPr lang="en-US" dirty="0"/>
              <a:t>Inception and inceptionV3 models</a:t>
            </a:r>
          </a:p>
          <a:p>
            <a:endParaRPr lang="en-US" dirty="0"/>
          </a:p>
          <a:p>
            <a:r>
              <a:rPr lang="en-US" dirty="0"/>
              <a:t>Can save and reload models in JSON file </a:t>
            </a:r>
          </a:p>
          <a:p>
            <a:r>
              <a:rPr lang="en-US" dirty="0"/>
              <a:t>Also save and reload trained weights</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AD09D2A-897E-4ED9-A941-85DC0C1A4663}"/>
              </a:ext>
            </a:extLst>
          </p:cNvPr>
          <p:cNvSpPr>
            <a:spLocks noGrp="1"/>
          </p:cNvSpPr>
          <p:nvPr>
            <p:ph type="sldNum" sz="quarter" idx="12"/>
          </p:nvPr>
        </p:nvSpPr>
        <p:spPr/>
        <p:txBody>
          <a:bodyPr/>
          <a:lstStyle/>
          <a:p>
            <a:fld id="{D635A05D-7D79-44E9-9F5E-C1C7FB7996E2}" type="slidenum">
              <a:rPr lang="en-US" smtClean="0">
                <a:solidFill>
                  <a:prstClr val="white"/>
                </a:solidFill>
              </a:rPr>
              <a:pPr/>
              <a:t>36</a:t>
            </a:fld>
            <a:endParaRPr lang="en-US" dirty="0">
              <a:solidFill>
                <a:prstClr val="white"/>
              </a:solidFill>
            </a:endParaRPr>
          </a:p>
        </p:txBody>
      </p:sp>
    </p:spTree>
    <p:extLst>
      <p:ext uri="{BB962C8B-B14F-4D97-AF65-F5344CB8AC3E}">
        <p14:creationId xmlns:p14="http://schemas.microsoft.com/office/powerpoint/2010/main" val="3345768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663-199A-408D-B149-BF8F5DE8194C}"/>
              </a:ext>
            </a:extLst>
          </p:cNvPr>
          <p:cNvSpPr>
            <a:spLocks noGrp="1"/>
          </p:cNvSpPr>
          <p:nvPr>
            <p:ph type="title"/>
          </p:nvPr>
        </p:nvSpPr>
        <p:spPr/>
        <p:txBody>
          <a:bodyPr/>
          <a:lstStyle/>
          <a:p>
            <a:pPr algn="l"/>
            <a:r>
              <a:rPr lang="en-US" dirty="0" err="1"/>
              <a:t>Keras</a:t>
            </a:r>
            <a:r>
              <a:rPr lang="en-US" dirty="0"/>
              <a:t> Demo</a:t>
            </a:r>
          </a:p>
        </p:txBody>
      </p:sp>
      <p:sp>
        <p:nvSpPr>
          <p:cNvPr id="3" name="Content Placeholder 2">
            <a:extLst>
              <a:ext uri="{FF2B5EF4-FFF2-40B4-BE49-F238E27FC236}">
                <a16:creationId xmlns:a16="http://schemas.microsoft.com/office/drawing/2014/main" id="{DB773774-C6AB-453E-BF43-394B1EBADD90}"/>
              </a:ext>
            </a:extLst>
          </p:cNvPr>
          <p:cNvSpPr>
            <a:spLocks noGrp="1"/>
          </p:cNvSpPr>
          <p:nvPr>
            <p:ph idx="1"/>
          </p:nvPr>
        </p:nvSpPr>
        <p:spPr/>
        <p:txBody>
          <a:bodyPr/>
          <a:lstStyle/>
          <a:p>
            <a:pPr marL="0" indent="0">
              <a:buNone/>
            </a:pPr>
            <a:r>
              <a:rPr lang="en-US" sz="2400" dirty="0">
                <a:hlinkClick r:id="rId2"/>
              </a:rPr>
              <a:t>https://github.com/adityabalu/PDL/blob/master/Keras/mnist_cnn.py</a:t>
            </a:r>
            <a:r>
              <a:rPr lang="en-US" sz="2400" dirty="0"/>
              <a:t> </a:t>
            </a:r>
            <a:endParaRPr lang="en-US" dirty="0"/>
          </a:p>
        </p:txBody>
      </p:sp>
      <p:sp>
        <p:nvSpPr>
          <p:cNvPr id="4" name="Slide Number Placeholder 3">
            <a:extLst>
              <a:ext uri="{FF2B5EF4-FFF2-40B4-BE49-F238E27FC236}">
                <a16:creationId xmlns:a16="http://schemas.microsoft.com/office/drawing/2014/main" id="{44D76B85-B9C5-4D8F-98EB-09678C28E53B}"/>
              </a:ext>
            </a:extLst>
          </p:cNvPr>
          <p:cNvSpPr>
            <a:spLocks noGrp="1"/>
          </p:cNvSpPr>
          <p:nvPr>
            <p:ph type="sldNum" sz="quarter" idx="12"/>
          </p:nvPr>
        </p:nvSpPr>
        <p:spPr/>
        <p:txBody>
          <a:bodyPr/>
          <a:lstStyle/>
          <a:p>
            <a:fld id="{D635A05D-7D79-44E9-9F5E-C1C7FB7996E2}"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2115484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Useful Links:</a:t>
            </a:r>
          </a:p>
        </p:txBody>
      </p:sp>
      <p:sp>
        <p:nvSpPr>
          <p:cNvPr id="3" name="Content Placeholder 2"/>
          <p:cNvSpPr>
            <a:spLocks noGrp="1"/>
          </p:cNvSpPr>
          <p:nvPr>
            <p:ph idx="1"/>
          </p:nvPr>
        </p:nvSpPr>
        <p:spPr/>
        <p:txBody>
          <a:bodyPr/>
          <a:lstStyle/>
          <a:p>
            <a:r>
              <a:rPr lang="en-US" sz="2000" dirty="0">
                <a:hlinkClick r:id="rId2"/>
              </a:rPr>
              <a:t>http://ankivil.com/installing-keras-theano-and-dependencies-on-windows-10-python-34/</a:t>
            </a:r>
            <a:endParaRPr lang="en-US" sz="2000" dirty="0"/>
          </a:p>
          <a:p>
            <a:r>
              <a:rPr lang="en-US" sz="2000" dirty="0">
                <a:hlinkClick r:id="rId3"/>
              </a:rPr>
              <a:t>https://keras.io/</a:t>
            </a:r>
            <a:endParaRPr lang="en-US" sz="2000" dirty="0"/>
          </a:p>
          <a:p>
            <a:r>
              <a:rPr lang="en-US" sz="2000" dirty="0">
                <a:hlinkClick r:id="rId4"/>
              </a:rPr>
              <a:t>https://github.com/tensorflow/tensorflow</a:t>
            </a:r>
            <a:endParaRPr lang="en-US" sz="2000" dirty="0"/>
          </a:p>
          <a:p>
            <a:r>
              <a:rPr lang="en-US" sz="2000" dirty="0">
                <a:hlinkClick r:id="rId5"/>
              </a:rPr>
              <a:t>https://www.continuum.io/downloads</a:t>
            </a:r>
            <a:endParaRPr lang="en-US" sz="2000" dirty="0"/>
          </a:p>
          <a:p>
            <a:r>
              <a:rPr lang="en-US" sz="2000" dirty="0">
                <a:hlinkClick r:id="rId6"/>
              </a:rPr>
              <a:t>http://deeplearning.net/software/theano/</a:t>
            </a:r>
            <a:endParaRPr lang="en-US" sz="2000" dirty="0"/>
          </a:p>
          <a:p>
            <a:r>
              <a:rPr lang="en-US" sz="2000" dirty="0">
                <a:hlinkClick r:id="rId7"/>
              </a:rPr>
              <a:t>https://www.tensorflow.org/install/</a:t>
            </a:r>
            <a:endParaRPr lang="en-US" sz="2000" dirty="0"/>
          </a:p>
          <a:p>
            <a:endParaRPr lang="en-US" dirty="0"/>
          </a:p>
          <a:p>
            <a:pPr marL="0" indent="0">
              <a:buNone/>
            </a:pPr>
            <a:endParaRPr lang="en-US" dirty="0"/>
          </a:p>
          <a:p>
            <a:pPr marL="0" indent="0">
              <a:buNone/>
            </a:pPr>
            <a:r>
              <a:rPr lang="en-US" dirty="0"/>
              <a:t>Hopefully, </a:t>
            </a:r>
            <a:r>
              <a:rPr lang="en-US" dirty="0" err="1"/>
              <a:t>Keras</a:t>
            </a:r>
            <a:r>
              <a:rPr lang="en-US" dirty="0"/>
              <a:t> should work fine!</a:t>
            </a:r>
          </a:p>
          <a:p>
            <a:endParaRPr lang="en-US" dirty="0"/>
          </a:p>
        </p:txBody>
      </p:sp>
      <p:sp>
        <p:nvSpPr>
          <p:cNvPr id="4" name="Slide Number Placeholder 3"/>
          <p:cNvSpPr>
            <a:spLocks noGrp="1"/>
          </p:cNvSpPr>
          <p:nvPr>
            <p:ph type="sldNum" sz="quarter" idx="12"/>
          </p:nvPr>
        </p:nvSpPr>
        <p:spPr/>
        <p:txBody>
          <a:bodyPr/>
          <a:lstStyle/>
          <a:p>
            <a:fld id="{D635A05D-7D79-44E9-9F5E-C1C7FB7996E2}" type="slidenum">
              <a:rPr lang="en-US" smtClean="0">
                <a:solidFill>
                  <a:prstClr val="white"/>
                </a:solidFill>
              </a:rPr>
              <a:pPr/>
              <a:t>38</a:t>
            </a:fld>
            <a:endParaRPr lang="en-US" dirty="0">
              <a:solidFill>
                <a:prstClr val="white"/>
              </a:solidFill>
            </a:endParaRPr>
          </a:p>
        </p:txBody>
      </p:sp>
    </p:spTree>
    <p:extLst>
      <p:ext uri="{BB962C8B-B14F-4D97-AF65-F5344CB8AC3E}">
        <p14:creationId xmlns:p14="http://schemas.microsoft.com/office/powerpoint/2010/main" val="4191962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7B6D-5785-4B8F-AA59-59792AF80D20}"/>
              </a:ext>
            </a:extLst>
          </p:cNvPr>
          <p:cNvSpPr>
            <a:spLocks noGrp="1"/>
          </p:cNvSpPr>
          <p:nvPr>
            <p:ph type="title"/>
          </p:nvPr>
        </p:nvSpPr>
        <p:spPr/>
        <p:txBody>
          <a:bodyPr/>
          <a:lstStyle/>
          <a:p>
            <a:pPr algn="l"/>
            <a:r>
              <a:rPr lang="en-US" dirty="0" err="1"/>
              <a:t>Tensorflow</a:t>
            </a:r>
            <a:endParaRPr lang="en-US" dirty="0"/>
          </a:p>
        </p:txBody>
      </p:sp>
      <p:sp>
        <p:nvSpPr>
          <p:cNvPr id="3" name="Content Placeholder 2">
            <a:extLst>
              <a:ext uri="{FF2B5EF4-FFF2-40B4-BE49-F238E27FC236}">
                <a16:creationId xmlns:a16="http://schemas.microsoft.com/office/drawing/2014/main" id="{97BFDF39-22BA-443D-A925-B713E42DC82F}"/>
              </a:ext>
            </a:extLst>
          </p:cNvPr>
          <p:cNvSpPr>
            <a:spLocks noGrp="1"/>
          </p:cNvSpPr>
          <p:nvPr>
            <p:ph idx="1"/>
          </p:nvPr>
        </p:nvSpPr>
        <p:spPr/>
        <p:txBody>
          <a:bodyPr/>
          <a:lstStyle/>
          <a:p>
            <a:r>
              <a:rPr lang="en-US" dirty="0"/>
              <a:t>Symbolic graph language</a:t>
            </a:r>
          </a:p>
          <a:p>
            <a:r>
              <a:rPr lang="en-US" dirty="0"/>
              <a:t>Has </a:t>
            </a:r>
            <a:r>
              <a:rPr lang="en-US" dirty="0" err="1"/>
              <a:t>apis</a:t>
            </a:r>
            <a:r>
              <a:rPr lang="en-US" dirty="0"/>
              <a:t> for  C++, Python, Java, C#, </a:t>
            </a:r>
            <a:r>
              <a:rPr lang="en-US" dirty="0" err="1"/>
              <a:t>Javascript</a:t>
            </a:r>
            <a:r>
              <a:rPr lang="en-US" dirty="0"/>
              <a:t> etc.</a:t>
            </a:r>
          </a:p>
          <a:p>
            <a:r>
              <a:rPr lang="en-US" dirty="0"/>
              <a:t>Graph, Session and nodes</a:t>
            </a:r>
          </a:p>
          <a:p>
            <a:r>
              <a:rPr lang="en-US" dirty="0"/>
              <a:t>Placeholders and </a:t>
            </a:r>
            <a:r>
              <a:rPr lang="en-US" dirty="0" err="1"/>
              <a:t>tf.data</a:t>
            </a:r>
            <a:endParaRPr lang="en-US" dirty="0"/>
          </a:p>
          <a:p>
            <a:endParaRPr lang="en-US" dirty="0"/>
          </a:p>
          <a:p>
            <a:endParaRPr lang="en-US" dirty="0"/>
          </a:p>
          <a:p>
            <a:r>
              <a:rPr lang="en-US" dirty="0"/>
              <a:t>Scope:</a:t>
            </a:r>
          </a:p>
          <a:p>
            <a:endParaRPr lang="en-US" dirty="0"/>
          </a:p>
          <a:p>
            <a:endParaRPr lang="en-US" dirty="0"/>
          </a:p>
        </p:txBody>
      </p:sp>
      <p:sp>
        <p:nvSpPr>
          <p:cNvPr id="4" name="Slide Number Placeholder 3">
            <a:extLst>
              <a:ext uri="{FF2B5EF4-FFF2-40B4-BE49-F238E27FC236}">
                <a16:creationId xmlns:a16="http://schemas.microsoft.com/office/drawing/2014/main" id="{095B8ED9-7E9E-43DD-8EF0-373DBFA37F51}"/>
              </a:ext>
            </a:extLst>
          </p:cNvPr>
          <p:cNvSpPr>
            <a:spLocks noGrp="1"/>
          </p:cNvSpPr>
          <p:nvPr>
            <p:ph type="sldNum" sz="quarter" idx="12"/>
          </p:nvPr>
        </p:nvSpPr>
        <p:spPr/>
        <p:txBody>
          <a:bodyPr/>
          <a:lstStyle/>
          <a:p>
            <a:fld id="{D635A05D-7D79-44E9-9F5E-C1C7FB7996E2}" type="slidenum">
              <a:rPr lang="en-US" smtClean="0">
                <a:solidFill>
                  <a:prstClr val="white"/>
                </a:solidFill>
              </a:rPr>
              <a:pPr/>
              <a:t>39</a:t>
            </a:fld>
            <a:endParaRPr lang="en-US" dirty="0">
              <a:solidFill>
                <a:prstClr val="white"/>
              </a:solidFill>
            </a:endParaRPr>
          </a:p>
        </p:txBody>
      </p:sp>
      <p:pic>
        <p:nvPicPr>
          <p:cNvPr id="6" name="Picture 5">
            <a:extLst>
              <a:ext uri="{FF2B5EF4-FFF2-40B4-BE49-F238E27FC236}">
                <a16:creationId xmlns:a16="http://schemas.microsoft.com/office/drawing/2014/main" id="{2F5BB483-E03E-4C29-9135-88EADC2B0EC2}"/>
              </a:ext>
            </a:extLst>
          </p:cNvPr>
          <p:cNvPicPr>
            <a:picLocks noChangeAspect="1"/>
          </p:cNvPicPr>
          <p:nvPr/>
        </p:nvPicPr>
        <p:blipFill>
          <a:blip r:embed="rId2"/>
          <a:stretch>
            <a:fillRect/>
          </a:stretch>
        </p:blipFill>
        <p:spPr>
          <a:xfrm>
            <a:off x="609600" y="4045641"/>
            <a:ext cx="7400925" cy="933450"/>
          </a:xfrm>
          <a:prstGeom prst="rect">
            <a:avLst/>
          </a:prstGeom>
        </p:spPr>
      </p:pic>
      <p:pic>
        <p:nvPicPr>
          <p:cNvPr id="7" name="Picture 6">
            <a:extLst>
              <a:ext uri="{FF2B5EF4-FFF2-40B4-BE49-F238E27FC236}">
                <a16:creationId xmlns:a16="http://schemas.microsoft.com/office/drawing/2014/main" id="{F938CF23-300F-4EBC-A7B2-37AAAC89EF3A}"/>
              </a:ext>
            </a:extLst>
          </p:cNvPr>
          <p:cNvPicPr>
            <a:picLocks noChangeAspect="1"/>
          </p:cNvPicPr>
          <p:nvPr/>
        </p:nvPicPr>
        <p:blipFill>
          <a:blip r:embed="rId3"/>
          <a:stretch>
            <a:fillRect/>
          </a:stretch>
        </p:blipFill>
        <p:spPr>
          <a:xfrm>
            <a:off x="2392432" y="5163760"/>
            <a:ext cx="7029450" cy="847725"/>
          </a:xfrm>
          <a:prstGeom prst="rect">
            <a:avLst/>
          </a:prstGeom>
        </p:spPr>
      </p:pic>
    </p:spTree>
    <p:extLst>
      <p:ext uri="{BB962C8B-B14F-4D97-AF65-F5344CB8AC3E}">
        <p14:creationId xmlns:p14="http://schemas.microsoft.com/office/powerpoint/2010/main" val="378134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ACA36A-6BAC-4EA5-A55D-5CF158A2B349}"/>
              </a:ext>
            </a:extLst>
          </p:cNvPr>
          <p:cNvSpPr>
            <a:spLocks noGrp="1"/>
          </p:cNvSpPr>
          <p:nvPr>
            <p:ph type="title"/>
          </p:nvPr>
        </p:nvSpPr>
        <p:spPr/>
        <p:txBody>
          <a:bodyPr/>
          <a:lstStyle/>
          <a:p>
            <a:pPr algn="l"/>
            <a:r>
              <a:rPr lang="en-US" dirty="0"/>
              <a:t>Warmup Exercise (python)</a:t>
            </a:r>
          </a:p>
        </p:txBody>
      </p:sp>
      <p:sp>
        <p:nvSpPr>
          <p:cNvPr id="4" name="Content Placeholder 3">
            <a:extLst>
              <a:ext uri="{FF2B5EF4-FFF2-40B4-BE49-F238E27FC236}">
                <a16:creationId xmlns:a16="http://schemas.microsoft.com/office/drawing/2014/main" id="{4CB8A9B2-B46D-41DD-B7F0-F1F8E83FEFE7}"/>
              </a:ext>
            </a:extLst>
          </p:cNvPr>
          <p:cNvSpPr>
            <a:spLocks noGrp="1"/>
          </p:cNvSpPr>
          <p:nvPr>
            <p:ph sz="half" idx="1"/>
          </p:nvPr>
        </p:nvSpPr>
        <p:spPr>
          <a:xfrm>
            <a:off x="609600" y="1600201"/>
            <a:ext cx="9170020" cy="4525963"/>
          </a:xfrm>
        </p:spPr>
        <p:txBody>
          <a:bodyPr/>
          <a:lstStyle/>
          <a:p>
            <a:r>
              <a:rPr lang="en-US" dirty="0"/>
              <a:t>Predict the output of these code snippets</a:t>
            </a:r>
          </a:p>
        </p:txBody>
      </p:sp>
      <p:sp>
        <p:nvSpPr>
          <p:cNvPr id="2" name="Slide Number Placeholder 1">
            <a:extLst>
              <a:ext uri="{FF2B5EF4-FFF2-40B4-BE49-F238E27FC236}">
                <a16:creationId xmlns:a16="http://schemas.microsoft.com/office/drawing/2014/main" id="{E2A7C1A5-2F6A-4DC5-A0A1-9D93797187F7}"/>
              </a:ext>
            </a:extLst>
          </p:cNvPr>
          <p:cNvSpPr>
            <a:spLocks noGrp="1"/>
          </p:cNvSpPr>
          <p:nvPr>
            <p:ph type="sldNum" sz="quarter" idx="12"/>
          </p:nvPr>
        </p:nvSpPr>
        <p:spPr/>
        <p:txBody>
          <a:bodyPr/>
          <a:lstStyle/>
          <a:p>
            <a:fld id="{D635A05D-7D79-44E9-9F5E-C1C7FB7996E2}" type="slidenum">
              <a:rPr lang="en-US" smtClean="0">
                <a:solidFill>
                  <a:prstClr val="white"/>
                </a:solidFill>
              </a:rPr>
              <a:pPr/>
              <a:t>4</a:t>
            </a:fld>
            <a:endParaRPr lang="en-US">
              <a:solidFill>
                <a:prstClr val="white"/>
              </a:solidFill>
            </a:endParaRPr>
          </a:p>
        </p:txBody>
      </p:sp>
      <p:sp>
        <p:nvSpPr>
          <p:cNvPr id="6" name="Rectangle 5">
            <a:extLst>
              <a:ext uri="{FF2B5EF4-FFF2-40B4-BE49-F238E27FC236}">
                <a16:creationId xmlns:a16="http://schemas.microsoft.com/office/drawing/2014/main" id="{91CDBE00-F6CF-43A4-BBAF-72666BABF4AB}"/>
              </a:ext>
            </a:extLst>
          </p:cNvPr>
          <p:cNvSpPr/>
          <p:nvPr/>
        </p:nvSpPr>
        <p:spPr>
          <a:xfrm>
            <a:off x="609600" y="5801218"/>
            <a:ext cx="2973891" cy="261610"/>
          </a:xfrm>
          <a:prstGeom prst="rect">
            <a:avLst/>
          </a:prstGeom>
        </p:spPr>
        <p:txBody>
          <a:bodyPr wrap="none">
            <a:spAutoFit/>
          </a:bodyPr>
          <a:lstStyle/>
          <a:p>
            <a:r>
              <a:rPr lang="en-US" sz="1100" b="1" dirty="0"/>
              <a:t>Source: </a:t>
            </a:r>
            <a:r>
              <a:rPr lang="en-US" sz="1100" b="1" dirty="0">
                <a:hlinkClick r:id="rId2"/>
              </a:rPr>
              <a:t>https://github.com/adityabalu/PDL.git</a:t>
            </a:r>
            <a:r>
              <a:rPr lang="en-US" sz="1100" b="1" dirty="0"/>
              <a:t> </a:t>
            </a:r>
          </a:p>
        </p:txBody>
      </p:sp>
      <p:sp>
        <p:nvSpPr>
          <p:cNvPr id="7" name="Rectangle 6">
            <a:extLst>
              <a:ext uri="{FF2B5EF4-FFF2-40B4-BE49-F238E27FC236}">
                <a16:creationId xmlns:a16="http://schemas.microsoft.com/office/drawing/2014/main" id="{9794AF81-16CD-467B-9C93-D02E88EA49F8}"/>
              </a:ext>
            </a:extLst>
          </p:cNvPr>
          <p:cNvSpPr/>
          <p:nvPr/>
        </p:nvSpPr>
        <p:spPr>
          <a:xfrm>
            <a:off x="609600" y="2102852"/>
            <a:ext cx="6096000" cy="3785652"/>
          </a:xfrm>
          <a:prstGeom prst="rect">
            <a:avLst/>
          </a:prstGeom>
        </p:spPr>
        <p:txBody>
          <a:bodyPr>
            <a:spAutoFit/>
          </a:bodyPr>
          <a:lstStyle/>
          <a:p>
            <a:r>
              <a:rPr lang="en-US" sz="1600" dirty="0"/>
              <a:t>class A(object):</a:t>
            </a:r>
          </a:p>
          <a:p>
            <a:r>
              <a:rPr lang="en-US" sz="1600" dirty="0"/>
              <a:t>    """docstring for A"""</a:t>
            </a:r>
          </a:p>
          <a:p>
            <a:r>
              <a:rPr lang="en-US" sz="1600" dirty="0"/>
              <a:t>    def __</a:t>
            </a:r>
            <a:r>
              <a:rPr lang="en-US" sz="1600" dirty="0" err="1"/>
              <a:t>init</a:t>
            </a:r>
            <a:r>
              <a:rPr lang="en-US" sz="1600" dirty="0"/>
              <a:t>__(self, a=4, b=10, c=20):</a:t>
            </a:r>
          </a:p>
          <a:p>
            <a:r>
              <a:rPr lang="en-US" sz="1600" dirty="0"/>
              <a:t>        </a:t>
            </a:r>
            <a:r>
              <a:rPr lang="en-US" sz="1600" dirty="0" err="1"/>
              <a:t>self._a</a:t>
            </a:r>
            <a:r>
              <a:rPr lang="en-US" sz="1600" dirty="0"/>
              <a:t> = a</a:t>
            </a:r>
          </a:p>
          <a:p>
            <a:r>
              <a:rPr lang="en-US" sz="1600" dirty="0"/>
              <a:t>        </a:t>
            </a:r>
            <a:r>
              <a:rPr lang="en-US" sz="1600" dirty="0" err="1"/>
              <a:t>self._b</a:t>
            </a:r>
            <a:r>
              <a:rPr lang="en-US" sz="1600" dirty="0"/>
              <a:t> = b</a:t>
            </a:r>
          </a:p>
          <a:p>
            <a:r>
              <a:rPr lang="en-US" sz="1600" dirty="0"/>
              <a:t>        </a:t>
            </a:r>
            <a:r>
              <a:rPr lang="en-US" sz="1600" dirty="0" err="1"/>
              <a:t>self._c</a:t>
            </a:r>
            <a:r>
              <a:rPr lang="en-US" sz="1600" dirty="0"/>
              <a:t> = c</a:t>
            </a:r>
          </a:p>
          <a:p>
            <a:endParaRPr lang="en-US" sz="1600" dirty="0"/>
          </a:p>
          <a:p>
            <a:r>
              <a:rPr lang="en-US" sz="1600" dirty="0"/>
              <a:t>    @property</a:t>
            </a:r>
          </a:p>
          <a:p>
            <a:r>
              <a:rPr lang="en-US" sz="1600" dirty="0"/>
              <a:t>    def a(self):</a:t>
            </a:r>
          </a:p>
          <a:p>
            <a:r>
              <a:rPr lang="en-US" sz="1600" dirty="0"/>
              <a:t>        return </a:t>
            </a:r>
            <a:r>
              <a:rPr lang="en-US" sz="1600" dirty="0" err="1"/>
              <a:t>self._a</a:t>
            </a:r>
            <a:endParaRPr lang="en-US" sz="1600" dirty="0"/>
          </a:p>
          <a:p>
            <a:r>
              <a:rPr lang="en-US" sz="1600" dirty="0"/>
              <a:t>   </a:t>
            </a:r>
          </a:p>
          <a:p>
            <a:r>
              <a:rPr lang="en-US" sz="1600" dirty="0"/>
              <a:t>    @property</a:t>
            </a:r>
          </a:p>
          <a:p>
            <a:r>
              <a:rPr lang="en-US" sz="1600" dirty="0"/>
              <a:t>    def b(self):</a:t>
            </a:r>
          </a:p>
          <a:p>
            <a:r>
              <a:rPr lang="en-US" sz="1600" dirty="0"/>
              <a:t>        return </a:t>
            </a:r>
            <a:r>
              <a:rPr lang="en-US" sz="1600" dirty="0" err="1"/>
              <a:t>self._b</a:t>
            </a:r>
            <a:endParaRPr lang="en-US" sz="1600" dirty="0"/>
          </a:p>
          <a:p>
            <a:endParaRPr lang="en-US" sz="1600" dirty="0"/>
          </a:p>
        </p:txBody>
      </p:sp>
      <p:sp>
        <p:nvSpPr>
          <p:cNvPr id="8" name="Rectangle 7">
            <a:extLst>
              <a:ext uri="{FF2B5EF4-FFF2-40B4-BE49-F238E27FC236}">
                <a16:creationId xmlns:a16="http://schemas.microsoft.com/office/drawing/2014/main" id="{79FF12F1-DFCA-4E5F-9AD5-9095EE14B83B}"/>
              </a:ext>
            </a:extLst>
          </p:cNvPr>
          <p:cNvSpPr/>
          <p:nvPr/>
        </p:nvSpPr>
        <p:spPr>
          <a:xfrm>
            <a:off x="4673600" y="2102852"/>
            <a:ext cx="6096000" cy="3693319"/>
          </a:xfrm>
          <a:prstGeom prst="rect">
            <a:avLst/>
          </a:prstGeom>
        </p:spPr>
        <p:txBody>
          <a:bodyPr>
            <a:spAutoFit/>
          </a:bodyPr>
          <a:lstStyle/>
          <a:p>
            <a:r>
              <a:rPr lang="en-US" dirty="0"/>
              <a:t>   @property</a:t>
            </a:r>
          </a:p>
          <a:p>
            <a:r>
              <a:rPr lang="en-US" dirty="0"/>
              <a:t>    def c(self):</a:t>
            </a:r>
          </a:p>
          <a:p>
            <a:r>
              <a:rPr lang="en-US" dirty="0"/>
              <a:t>        return </a:t>
            </a:r>
            <a:r>
              <a:rPr lang="en-US" dirty="0" err="1"/>
              <a:t>self._c</a:t>
            </a:r>
            <a:endParaRPr lang="en-US" dirty="0"/>
          </a:p>
          <a:p>
            <a:r>
              <a:rPr lang="en-US" dirty="0"/>
              <a:t>    </a:t>
            </a:r>
          </a:p>
          <a:p>
            <a:r>
              <a:rPr lang="en-US" dirty="0"/>
              <a:t>    def __</a:t>
            </a:r>
            <a:r>
              <a:rPr lang="en-US" dirty="0" err="1"/>
              <a:t>repr</a:t>
            </a:r>
            <a:r>
              <a:rPr lang="en-US" dirty="0"/>
              <a:t>__(self):</a:t>
            </a:r>
          </a:p>
          <a:p>
            <a:r>
              <a:rPr lang="en-US" dirty="0"/>
              <a:t>        return "A Object"</a:t>
            </a:r>
          </a:p>
          <a:p>
            <a:endParaRPr lang="en-US" dirty="0"/>
          </a:p>
          <a:p>
            <a:r>
              <a:rPr lang="en-US" dirty="0"/>
              <a:t>if __name__ == '__main__':</a:t>
            </a:r>
          </a:p>
          <a:p>
            <a:r>
              <a:rPr lang="en-US" dirty="0"/>
              <a:t>    a = A(4,6,8)</a:t>
            </a:r>
          </a:p>
          <a:p>
            <a:r>
              <a:rPr lang="en-US" dirty="0"/>
              <a:t>    print(a)</a:t>
            </a:r>
          </a:p>
          <a:p>
            <a:r>
              <a:rPr lang="en-US" dirty="0"/>
              <a:t>    print(</a:t>
            </a:r>
            <a:r>
              <a:rPr lang="en-US" dirty="0" err="1"/>
              <a:t>a.a</a:t>
            </a:r>
            <a:r>
              <a:rPr lang="en-US" dirty="0"/>
              <a:t>)</a:t>
            </a:r>
          </a:p>
          <a:p>
            <a:r>
              <a:rPr lang="en-US" dirty="0"/>
              <a:t>    print(</a:t>
            </a:r>
            <a:r>
              <a:rPr lang="en-US" dirty="0" err="1"/>
              <a:t>a.b</a:t>
            </a:r>
            <a:r>
              <a:rPr lang="en-US" dirty="0"/>
              <a:t>)</a:t>
            </a:r>
          </a:p>
          <a:p>
            <a:r>
              <a:rPr lang="en-US" dirty="0"/>
              <a:t>    print(</a:t>
            </a:r>
            <a:r>
              <a:rPr lang="en-US" dirty="0" err="1"/>
              <a:t>a.c</a:t>
            </a:r>
            <a:r>
              <a:rPr lang="en-US" dirty="0"/>
              <a:t>)</a:t>
            </a:r>
          </a:p>
        </p:txBody>
      </p:sp>
    </p:spTree>
    <p:extLst>
      <p:ext uri="{BB962C8B-B14F-4D97-AF65-F5344CB8AC3E}">
        <p14:creationId xmlns:p14="http://schemas.microsoft.com/office/powerpoint/2010/main" val="312741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B587-3212-480B-9EE9-7C6915707890}"/>
              </a:ext>
            </a:extLst>
          </p:cNvPr>
          <p:cNvSpPr>
            <a:spLocks noGrp="1"/>
          </p:cNvSpPr>
          <p:nvPr>
            <p:ph type="title"/>
          </p:nvPr>
        </p:nvSpPr>
        <p:spPr/>
        <p:txBody>
          <a:bodyPr/>
          <a:lstStyle/>
          <a:p>
            <a:pPr algn="l"/>
            <a:r>
              <a:rPr lang="en-US" dirty="0" err="1"/>
              <a:t>Tensorflow</a:t>
            </a:r>
            <a:r>
              <a:rPr lang="en-US" dirty="0"/>
              <a:t> Execution</a:t>
            </a:r>
          </a:p>
        </p:txBody>
      </p:sp>
      <p:pic>
        <p:nvPicPr>
          <p:cNvPr id="5" name="Content Placeholder 4">
            <a:extLst>
              <a:ext uri="{FF2B5EF4-FFF2-40B4-BE49-F238E27FC236}">
                <a16:creationId xmlns:a16="http://schemas.microsoft.com/office/drawing/2014/main" id="{BDC5759E-D4E4-41AF-A31B-6AFC750B7930}"/>
              </a:ext>
            </a:extLst>
          </p:cNvPr>
          <p:cNvPicPr>
            <a:picLocks noGrp="1" noChangeAspect="1"/>
          </p:cNvPicPr>
          <p:nvPr>
            <p:ph idx="1"/>
          </p:nvPr>
        </p:nvPicPr>
        <p:blipFill>
          <a:blip r:embed="rId2"/>
          <a:stretch>
            <a:fillRect/>
          </a:stretch>
        </p:blipFill>
        <p:spPr>
          <a:xfrm>
            <a:off x="609600" y="1632882"/>
            <a:ext cx="7419975" cy="1419225"/>
          </a:xfrm>
          <a:prstGeom prst="rect">
            <a:avLst/>
          </a:prstGeom>
        </p:spPr>
      </p:pic>
      <p:sp>
        <p:nvSpPr>
          <p:cNvPr id="4" name="Slide Number Placeholder 3">
            <a:extLst>
              <a:ext uri="{FF2B5EF4-FFF2-40B4-BE49-F238E27FC236}">
                <a16:creationId xmlns:a16="http://schemas.microsoft.com/office/drawing/2014/main" id="{384BF07D-6F94-4889-8F51-973E728879EF}"/>
              </a:ext>
            </a:extLst>
          </p:cNvPr>
          <p:cNvSpPr>
            <a:spLocks noGrp="1"/>
          </p:cNvSpPr>
          <p:nvPr>
            <p:ph type="sldNum" sz="quarter" idx="12"/>
          </p:nvPr>
        </p:nvSpPr>
        <p:spPr/>
        <p:txBody>
          <a:bodyPr/>
          <a:lstStyle/>
          <a:p>
            <a:fld id="{D635A05D-7D79-44E9-9F5E-C1C7FB7996E2}" type="slidenum">
              <a:rPr lang="en-US" smtClean="0">
                <a:solidFill>
                  <a:prstClr val="white"/>
                </a:solidFill>
              </a:rPr>
              <a:pPr/>
              <a:t>40</a:t>
            </a:fld>
            <a:endParaRPr lang="en-US" dirty="0">
              <a:solidFill>
                <a:prstClr val="white"/>
              </a:solidFill>
            </a:endParaRPr>
          </a:p>
        </p:txBody>
      </p:sp>
      <p:pic>
        <p:nvPicPr>
          <p:cNvPr id="6" name="Picture 5">
            <a:extLst>
              <a:ext uri="{FF2B5EF4-FFF2-40B4-BE49-F238E27FC236}">
                <a16:creationId xmlns:a16="http://schemas.microsoft.com/office/drawing/2014/main" id="{12D22DEC-45AE-4384-A9FD-8670A4B2575D}"/>
              </a:ext>
            </a:extLst>
          </p:cNvPr>
          <p:cNvPicPr>
            <a:picLocks noChangeAspect="1"/>
          </p:cNvPicPr>
          <p:nvPr/>
        </p:nvPicPr>
        <p:blipFill rotWithShape="1">
          <a:blip r:embed="rId3"/>
          <a:srcRect l="1757" t="9342" r="4463" b="6742"/>
          <a:stretch/>
        </p:blipFill>
        <p:spPr>
          <a:xfrm>
            <a:off x="609600" y="3733594"/>
            <a:ext cx="8309114" cy="1976575"/>
          </a:xfrm>
          <a:prstGeom prst="rect">
            <a:avLst/>
          </a:prstGeom>
        </p:spPr>
      </p:pic>
      <p:sp>
        <p:nvSpPr>
          <p:cNvPr id="7" name="TextBox 6">
            <a:extLst>
              <a:ext uri="{FF2B5EF4-FFF2-40B4-BE49-F238E27FC236}">
                <a16:creationId xmlns:a16="http://schemas.microsoft.com/office/drawing/2014/main" id="{93D5C16E-6FCB-4304-ABB6-4BFE41F8FFFF}"/>
              </a:ext>
            </a:extLst>
          </p:cNvPr>
          <p:cNvSpPr txBox="1"/>
          <p:nvPr/>
        </p:nvSpPr>
        <p:spPr>
          <a:xfrm>
            <a:off x="609600" y="3333484"/>
            <a:ext cx="2494722" cy="400110"/>
          </a:xfrm>
          <a:prstGeom prst="rect">
            <a:avLst/>
          </a:prstGeom>
          <a:noFill/>
        </p:spPr>
        <p:txBody>
          <a:bodyPr wrap="square" rtlCol="0">
            <a:spAutoFit/>
          </a:bodyPr>
          <a:lstStyle/>
          <a:p>
            <a:r>
              <a:rPr lang="en-US" sz="2000" dirty="0"/>
              <a:t>Execution:</a:t>
            </a:r>
          </a:p>
        </p:txBody>
      </p:sp>
    </p:spTree>
    <p:extLst>
      <p:ext uri="{BB962C8B-B14F-4D97-AF65-F5344CB8AC3E}">
        <p14:creationId xmlns:p14="http://schemas.microsoft.com/office/powerpoint/2010/main" val="745774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14E7-B0F1-4577-A51C-5BE27768112D}"/>
              </a:ext>
            </a:extLst>
          </p:cNvPr>
          <p:cNvSpPr>
            <a:spLocks noGrp="1"/>
          </p:cNvSpPr>
          <p:nvPr>
            <p:ph type="title"/>
          </p:nvPr>
        </p:nvSpPr>
        <p:spPr/>
        <p:txBody>
          <a:bodyPr/>
          <a:lstStyle/>
          <a:p>
            <a:pPr algn="l"/>
            <a:r>
              <a:rPr lang="en-US" dirty="0" err="1"/>
              <a:t>Tensorflow</a:t>
            </a:r>
            <a:r>
              <a:rPr lang="en-US" dirty="0"/>
              <a:t> for MNIST</a:t>
            </a:r>
          </a:p>
        </p:txBody>
      </p:sp>
      <p:sp>
        <p:nvSpPr>
          <p:cNvPr id="3" name="Content Placeholder 2">
            <a:extLst>
              <a:ext uri="{FF2B5EF4-FFF2-40B4-BE49-F238E27FC236}">
                <a16:creationId xmlns:a16="http://schemas.microsoft.com/office/drawing/2014/main" id="{E8567214-4B1E-473F-AF1B-3B75C806FBCC}"/>
              </a:ext>
            </a:extLst>
          </p:cNvPr>
          <p:cNvSpPr>
            <a:spLocks noGrp="1"/>
          </p:cNvSpPr>
          <p:nvPr>
            <p:ph idx="1"/>
          </p:nvPr>
        </p:nvSpPr>
        <p:spPr/>
        <p:txBody>
          <a:bodyPr>
            <a:normAutofit/>
          </a:bodyPr>
          <a:lstStyle/>
          <a:p>
            <a:pPr marL="0" indent="0">
              <a:buNone/>
            </a:pPr>
            <a:r>
              <a:rPr lang="en-US" sz="2800" dirty="0"/>
              <a:t>Example 1: </a:t>
            </a:r>
            <a:r>
              <a:rPr lang="en-US" sz="2400" dirty="0">
                <a:hlinkClick r:id="rId2"/>
              </a:rPr>
              <a:t>https://github.com/adityabalu/PDL/blob/master/Tensorflow/example1.py</a:t>
            </a:r>
            <a:r>
              <a:rPr lang="en-US" sz="2400" dirty="0"/>
              <a:t> </a:t>
            </a:r>
          </a:p>
          <a:p>
            <a:pPr marL="0" indent="0">
              <a:buNone/>
            </a:pPr>
            <a:r>
              <a:rPr lang="en-US" sz="2800" dirty="0"/>
              <a:t>MNIST CNN:</a:t>
            </a:r>
          </a:p>
          <a:p>
            <a:pPr marL="0" indent="0">
              <a:buNone/>
            </a:pPr>
            <a:r>
              <a:rPr lang="en-US" sz="2400" dirty="0">
                <a:hlinkClick r:id="rId3"/>
              </a:rPr>
              <a:t>https://github.com/adityabalu/PDL/blob/master/Tensorflow/mnist_cnn.py</a:t>
            </a:r>
            <a:r>
              <a:rPr lang="en-US" sz="2400" dirty="0"/>
              <a:t> </a:t>
            </a:r>
          </a:p>
          <a:p>
            <a:pPr marL="0" indent="0">
              <a:buNone/>
            </a:pPr>
            <a:endParaRPr lang="en-US" sz="2400" dirty="0"/>
          </a:p>
        </p:txBody>
      </p:sp>
      <p:sp>
        <p:nvSpPr>
          <p:cNvPr id="4" name="Slide Number Placeholder 3">
            <a:extLst>
              <a:ext uri="{FF2B5EF4-FFF2-40B4-BE49-F238E27FC236}">
                <a16:creationId xmlns:a16="http://schemas.microsoft.com/office/drawing/2014/main" id="{28BB0B56-0C93-4CD7-B953-20671B5D33E6}"/>
              </a:ext>
            </a:extLst>
          </p:cNvPr>
          <p:cNvSpPr>
            <a:spLocks noGrp="1"/>
          </p:cNvSpPr>
          <p:nvPr>
            <p:ph type="sldNum" sz="quarter" idx="12"/>
          </p:nvPr>
        </p:nvSpPr>
        <p:spPr/>
        <p:txBody>
          <a:bodyPr/>
          <a:lstStyle/>
          <a:p>
            <a:fld id="{D635A05D-7D79-44E9-9F5E-C1C7FB7996E2}" type="slidenum">
              <a:rPr lang="en-US" smtClean="0">
                <a:solidFill>
                  <a:prstClr val="white"/>
                </a:solidFill>
              </a:rPr>
              <a:pPr/>
              <a:t>41</a:t>
            </a:fld>
            <a:endParaRPr lang="en-US" dirty="0">
              <a:solidFill>
                <a:prstClr val="white"/>
              </a:solidFill>
            </a:endParaRPr>
          </a:p>
        </p:txBody>
      </p:sp>
      <p:sp>
        <p:nvSpPr>
          <p:cNvPr id="5" name="Rectangle 4">
            <a:extLst>
              <a:ext uri="{FF2B5EF4-FFF2-40B4-BE49-F238E27FC236}">
                <a16:creationId xmlns:a16="http://schemas.microsoft.com/office/drawing/2014/main" id="{90A1A87E-539A-43E0-B753-8C1AC2D18392}"/>
              </a:ext>
            </a:extLst>
          </p:cNvPr>
          <p:cNvSpPr/>
          <p:nvPr/>
        </p:nvSpPr>
        <p:spPr>
          <a:xfrm>
            <a:off x="609600" y="5756832"/>
            <a:ext cx="10214113" cy="369332"/>
          </a:xfrm>
          <a:prstGeom prst="rect">
            <a:avLst/>
          </a:prstGeom>
        </p:spPr>
        <p:txBody>
          <a:bodyPr wrap="square">
            <a:spAutoFit/>
          </a:bodyPr>
          <a:lstStyle/>
          <a:p>
            <a:r>
              <a:rPr lang="en-US" dirty="0"/>
              <a:t>More Examples: </a:t>
            </a:r>
            <a:r>
              <a:rPr lang="en-US" dirty="0">
                <a:hlinkClick r:id="rId4"/>
              </a:rPr>
              <a:t>https://github.com/aymericdamien/TensorFlow-Examples/tree/master/examples</a:t>
            </a:r>
            <a:r>
              <a:rPr lang="en-US" dirty="0"/>
              <a:t> </a:t>
            </a:r>
          </a:p>
        </p:txBody>
      </p:sp>
    </p:spTree>
    <p:extLst>
      <p:ext uri="{BB962C8B-B14F-4D97-AF65-F5344CB8AC3E}">
        <p14:creationId xmlns:p14="http://schemas.microsoft.com/office/powerpoint/2010/main" val="3592687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38C3-B4DF-458C-BF58-F14A68B41CE8}"/>
              </a:ext>
            </a:extLst>
          </p:cNvPr>
          <p:cNvSpPr>
            <a:spLocks noGrp="1"/>
          </p:cNvSpPr>
          <p:nvPr>
            <p:ph type="title"/>
          </p:nvPr>
        </p:nvSpPr>
        <p:spPr/>
        <p:txBody>
          <a:bodyPr/>
          <a:lstStyle/>
          <a:p>
            <a:pPr algn="l"/>
            <a:r>
              <a:rPr lang="en-US" dirty="0" err="1"/>
              <a:t>tf.keras</a:t>
            </a:r>
            <a:endParaRPr lang="en-US" dirty="0"/>
          </a:p>
        </p:txBody>
      </p:sp>
      <p:pic>
        <p:nvPicPr>
          <p:cNvPr id="5" name="Content Placeholder 4">
            <a:extLst>
              <a:ext uri="{FF2B5EF4-FFF2-40B4-BE49-F238E27FC236}">
                <a16:creationId xmlns:a16="http://schemas.microsoft.com/office/drawing/2014/main" id="{4D940F3F-F2AD-4804-A268-AB62EA1C203C}"/>
              </a:ext>
            </a:extLst>
          </p:cNvPr>
          <p:cNvPicPr>
            <a:picLocks noGrp="1" noChangeAspect="1"/>
          </p:cNvPicPr>
          <p:nvPr>
            <p:ph idx="1"/>
          </p:nvPr>
        </p:nvPicPr>
        <p:blipFill>
          <a:blip r:embed="rId2"/>
          <a:stretch>
            <a:fillRect/>
          </a:stretch>
        </p:blipFill>
        <p:spPr>
          <a:xfrm>
            <a:off x="609600" y="1417638"/>
            <a:ext cx="4676775" cy="3543300"/>
          </a:xfrm>
          <a:prstGeom prst="rect">
            <a:avLst/>
          </a:prstGeom>
        </p:spPr>
      </p:pic>
      <p:sp>
        <p:nvSpPr>
          <p:cNvPr id="4" name="Slide Number Placeholder 3">
            <a:extLst>
              <a:ext uri="{FF2B5EF4-FFF2-40B4-BE49-F238E27FC236}">
                <a16:creationId xmlns:a16="http://schemas.microsoft.com/office/drawing/2014/main" id="{CB2D407E-D505-402D-B814-21AB40FC46A1}"/>
              </a:ext>
            </a:extLst>
          </p:cNvPr>
          <p:cNvSpPr>
            <a:spLocks noGrp="1"/>
          </p:cNvSpPr>
          <p:nvPr>
            <p:ph type="sldNum" sz="quarter" idx="12"/>
          </p:nvPr>
        </p:nvSpPr>
        <p:spPr/>
        <p:txBody>
          <a:bodyPr/>
          <a:lstStyle/>
          <a:p>
            <a:fld id="{D635A05D-7D79-44E9-9F5E-C1C7FB7996E2}"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300056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4AE3-3C85-4EAA-9227-AA464A223C95}"/>
              </a:ext>
            </a:extLst>
          </p:cNvPr>
          <p:cNvSpPr>
            <a:spLocks noGrp="1"/>
          </p:cNvSpPr>
          <p:nvPr>
            <p:ph type="title"/>
          </p:nvPr>
        </p:nvSpPr>
        <p:spPr/>
        <p:txBody>
          <a:bodyPr/>
          <a:lstStyle/>
          <a:p>
            <a:pPr algn="l"/>
            <a:r>
              <a:rPr lang="en-US" dirty="0" err="1"/>
              <a:t>Subclassing</a:t>
            </a:r>
            <a:r>
              <a:rPr lang="en-US" dirty="0"/>
              <a:t> api</a:t>
            </a:r>
          </a:p>
        </p:txBody>
      </p:sp>
      <p:pic>
        <p:nvPicPr>
          <p:cNvPr id="5" name="Content Placeholder 4">
            <a:extLst>
              <a:ext uri="{FF2B5EF4-FFF2-40B4-BE49-F238E27FC236}">
                <a16:creationId xmlns:a16="http://schemas.microsoft.com/office/drawing/2014/main" id="{A426CE3D-2A0D-4FF3-AEF4-EA7AC83622F1}"/>
              </a:ext>
            </a:extLst>
          </p:cNvPr>
          <p:cNvPicPr>
            <a:picLocks noGrp="1" noChangeAspect="1"/>
          </p:cNvPicPr>
          <p:nvPr>
            <p:ph idx="1"/>
          </p:nvPr>
        </p:nvPicPr>
        <p:blipFill>
          <a:blip r:embed="rId2"/>
          <a:stretch>
            <a:fillRect/>
          </a:stretch>
        </p:blipFill>
        <p:spPr>
          <a:xfrm>
            <a:off x="526980" y="1501602"/>
            <a:ext cx="6029325" cy="3609975"/>
          </a:xfrm>
          <a:prstGeom prst="rect">
            <a:avLst/>
          </a:prstGeom>
        </p:spPr>
      </p:pic>
      <p:sp>
        <p:nvSpPr>
          <p:cNvPr id="4" name="Slide Number Placeholder 3">
            <a:extLst>
              <a:ext uri="{FF2B5EF4-FFF2-40B4-BE49-F238E27FC236}">
                <a16:creationId xmlns:a16="http://schemas.microsoft.com/office/drawing/2014/main" id="{EBAAE17B-8D43-4AAC-9593-EFC5645275EC}"/>
              </a:ext>
            </a:extLst>
          </p:cNvPr>
          <p:cNvSpPr>
            <a:spLocks noGrp="1"/>
          </p:cNvSpPr>
          <p:nvPr>
            <p:ph type="sldNum" sz="quarter" idx="12"/>
          </p:nvPr>
        </p:nvSpPr>
        <p:spPr/>
        <p:txBody>
          <a:bodyPr/>
          <a:lstStyle/>
          <a:p>
            <a:fld id="{D635A05D-7D79-44E9-9F5E-C1C7FB7996E2}" type="slidenum">
              <a:rPr lang="en-US" smtClean="0">
                <a:solidFill>
                  <a:prstClr val="white"/>
                </a:solidFill>
              </a:rPr>
              <a:pPr/>
              <a:t>43</a:t>
            </a:fld>
            <a:endParaRPr lang="en-US" dirty="0">
              <a:solidFill>
                <a:prstClr val="white"/>
              </a:solidFill>
            </a:endParaRPr>
          </a:p>
        </p:txBody>
      </p:sp>
    </p:spTree>
    <p:extLst>
      <p:ext uri="{BB962C8B-B14F-4D97-AF65-F5344CB8AC3E}">
        <p14:creationId xmlns:p14="http://schemas.microsoft.com/office/powerpoint/2010/main" val="100089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83C9-E1AA-413F-B80C-3C069352958D}"/>
              </a:ext>
            </a:extLst>
          </p:cNvPr>
          <p:cNvSpPr>
            <a:spLocks noGrp="1"/>
          </p:cNvSpPr>
          <p:nvPr>
            <p:ph type="title"/>
          </p:nvPr>
        </p:nvSpPr>
        <p:spPr/>
        <p:txBody>
          <a:bodyPr/>
          <a:lstStyle/>
          <a:p>
            <a:pPr algn="l"/>
            <a:r>
              <a:rPr lang="en-US" dirty="0"/>
              <a:t>Class structure</a:t>
            </a:r>
          </a:p>
        </p:txBody>
      </p:sp>
      <p:sp>
        <p:nvSpPr>
          <p:cNvPr id="3" name="Content Placeholder 2">
            <a:extLst>
              <a:ext uri="{FF2B5EF4-FFF2-40B4-BE49-F238E27FC236}">
                <a16:creationId xmlns:a16="http://schemas.microsoft.com/office/drawing/2014/main" id="{C714153C-3279-4C16-B257-197B731076D4}"/>
              </a:ext>
            </a:extLst>
          </p:cNvPr>
          <p:cNvSpPr>
            <a:spLocks noGrp="1"/>
          </p:cNvSpPr>
          <p:nvPr>
            <p:ph idx="1"/>
          </p:nvPr>
        </p:nvSpPr>
        <p:spPr/>
        <p:txBody>
          <a:bodyPr/>
          <a:lstStyle/>
          <a:p>
            <a:pPr marL="0" indent="0">
              <a:buNone/>
            </a:pPr>
            <a:r>
              <a:rPr lang="en-US" dirty="0"/>
              <a:t>Class Layer():</a:t>
            </a:r>
          </a:p>
          <a:p>
            <a:pPr marL="0" indent="0">
              <a:buNone/>
            </a:pPr>
            <a:r>
              <a:rPr lang="en-US" dirty="0"/>
              <a:t>	__</a:t>
            </a:r>
            <a:r>
              <a:rPr lang="en-US" dirty="0" err="1"/>
              <a:t>init</a:t>
            </a:r>
            <a:r>
              <a:rPr lang="en-US" dirty="0"/>
              <a:t>__() #initialize weights and non-trainable constants</a:t>
            </a:r>
          </a:p>
          <a:p>
            <a:pPr marL="0" indent="0">
              <a:buNone/>
            </a:pPr>
            <a:r>
              <a:rPr lang="en-US" dirty="0"/>
              <a:t>	__call__()/forward() #forward computation</a:t>
            </a:r>
          </a:p>
          <a:p>
            <a:pPr marL="0" indent="0">
              <a:buNone/>
            </a:pPr>
            <a:r>
              <a:rPr lang="en-US" dirty="0"/>
              <a:t>	backward() # backprop</a:t>
            </a:r>
          </a:p>
          <a:p>
            <a:pPr marL="0" indent="0">
              <a:buNone/>
            </a:pPr>
            <a:r>
              <a:rPr lang="en-US" dirty="0"/>
              <a:t>	</a:t>
            </a:r>
          </a:p>
        </p:txBody>
      </p:sp>
      <p:sp>
        <p:nvSpPr>
          <p:cNvPr id="4" name="Slide Number Placeholder 3">
            <a:extLst>
              <a:ext uri="{FF2B5EF4-FFF2-40B4-BE49-F238E27FC236}">
                <a16:creationId xmlns:a16="http://schemas.microsoft.com/office/drawing/2014/main" id="{AEB36388-D9EA-4F22-BBFB-131479EC03F3}"/>
              </a:ext>
            </a:extLst>
          </p:cNvPr>
          <p:cNvSpPr>
            <a:spLocks noGrp="1"/>
          </p:cNvSpPr>
          <p:nvPr>
            <p:ph type="sldNum" sz="quarter" idx="12"/>
          </p:nvPr>
        </p:nvSpPr>
        <p:spPr/>
        <p:txBody>
          <a:bodyPr/>
          <a:lstStyle/>
          <a:p>
            <a:fld id="{D635A05D-7D79-44E9-9F5E-C1C7FB7996E2}" type="slidenum">
              <a:rPr lang="en-US" smtClean="0">
                <a:solidFill>
                  <a:prstClr val="white"/>
                </a:solidFill>
              </a:rPr>
              <a:pPr/>
              <a:t>44</a:t>
            </a:fld>
            <a:endParaRPr lang="en-US" dirty="0">
              <a:solidFill>
                <a:prstClr val="white"/>
              </a:solidFill>
            </a:endParaRPr>
          </a:p>
        </p:txBody>
      </p:sp>
    </p:spTree>
    <p:extLst>
      <p:ext uri="{BB962C8B-B14F-4D97-AF65-F5344CB8AC3E}">
        <p14:creationId xmlns:p14="http://schemas.microsoft.com/office/powerpoint/2010/main" val="500962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A162-74DE-46F1-B6F7-16ADB2E2220E}"/>
              </a:ext>
            </a:extLst>
          </p:cNvPr>
          <p:cNvSpPr>
            <a:spLocks noGrp="1"/>
          </p:cNvSpPr>
          <p:nvPr>
            <p:ph type="title"/>
          </p:nvPr>
        </p:nvSpPr>
        <p:spPr/>
        <p:txBody>
          <a:bodyPr/>
          <a:lstStyle/>
          <a:p>
            <a:pPr algn="l"/>
            <a:r>
              <a:rPr lang="en-US" dirty="0" err="1"/>
              <a:t>Pytorch</a:t>
            </a:r>
            <a:endParaRPr lang="en-US" dirty="0"/>
          </a:p>
        </p:txBody>
      </p:sp>
      <p:sp>
        <p:nvSpPr>
          <p:cNvPr id="3" name="Content Placeholder 2">
            <a:extLst>
              <a:ext uri="{FF2B5EF4-FFF2-40B4-BE49-F238E27FC236}">
                <a16:creationId xmlns:a16="http://schemas.microsoft.com/office/drawing/2014/main" id="{AE517EA6-9C6B-4541-A547-5666C2269FF2}"/>
              </a:ext>
            </a:extLst>
          </p:cNvPr>
          <p:cNvSpPr>
            <a:spLocks noGrp="1"/>
          </p:cNvSpPr>
          <p:nvPr>
            <p:ph idx="1"/>
          </p:nvPr>
        </p:nvSpPr>
        <p:spPr/>
        <p:txBody>
          <a:bodyPr>
            <a:normAutofit/>
          </a:bodyPr>
          <a:lstStyle/>
          <a:p>
            <a:pPr marL="0" indent="0">
              <a:buNone/>
            </a:pPr>
            <a:r>
              <a:rPr lang="en-US" sz="2400" dirty="0"/>
              <a:t>MNIST CNN: </a:t>
            </a:r>
            <a:r>
              <a:rPr lang="en-US" sz="2400" dirty="0">
                <a:hlinkClick r:id="rId2"/>
              </a:rPr>
              <a:t>https://github.com/adityabalu/PDL/blob/master/Pytorch/mnist_cnn.py</a:t>
            </a:r>
            <a:r>
              <a:rPr lang="en-US" sz="2400" dirty="0"/>
              <a:t> </a:t>
            </a:r>
          </a:p>
        </p:txBody>
      </p:sp>
      <p:sp>
        <p:nvSpPr>
          <p:cNvPr id="4" name="Slide Number Placeholder 3">
            <a:extLst>
              <a:ext uri="{FF2B5EF4-FFF2-40B4-BE49-F238E27FC236}">
                <a16:creationId xmlns:a16="http://schemas.microsoft.com/office/drawing/2014/main" id="{73159A93-FE9C-45E5-99F3-EDC870BBD664}"/>
              </a:ext>
            </a:extLst>
          </p:cNvPr>
          <p:cNvSpPr>
            <a:spLocks noGrp="1"/>
          </p:cNvSpPr>
          <p:nvPr>
            <p:ph type="sldNum" sz="quarter" idx="12"/>
          </p:nvPr>
        </p:nvSpPr>
        <p:spPr/>
        <p:txBody>
          <a:bodyPr/>
          <a:lstStyle/>
          <a:p>
            <a:fld id="{D635A05D-7D79-44E9-9F5E-C1C7FB7996E2}" type="slidenum">
              <a:rPr lang="en-US" smtClean="0">
                <a:solidFill>
                  <a:prstClr val="white"/>
                </a:solidFill>
              </a:rPr>
              <a:pPr/>
              <a:t>45</a:t>
            </a:fld>
            <a:endParaRPr lang="en-US" dirty="0">
              <a:solidFill>
                <a:prstClr val="white"/>
              </a:solidFill>
            </a:endParaRPr>
          </a:p>
        </p:txBody>
      </p:sp>
    </p:spTree>
    <p:extLst>
      <p:ext uri="{BB962C8B-B14F-4D97-AF65-F5344CB8AC3E}">
        <p14:creationId xmlns:p14="http://schemas.microsoft.com/office/powerpoint/2010/main" val="3096722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33C1-1665-4BB6-9894-165CA07029D1}"/>
              </a:ext>
            </a:extLst>
          </p:cNvPr>
          <p:cNvSpPr>
            <a:spLocks noGrp="1"/>
          </p:cNvSpPr>
          <p:nvPr>
            <p:ph type="title"/>
          </p:nvPr>
        </p:nvSpPr>
        <p:spPr/>
        <p:txBody>
          <a:bodyPr/>
          <a:lstStyle/>
          <a:p>
            <a:pPr algn="l"/>
            <a:r>
              <a:rPr lang="en-US" dirty="0"/>
              <a:t>Advantages and Disadvantages</a:t>
            </a:r>
          </a:p>
        </p:txBody>
      </p:sp>
      <p:sp>
        <p:nvSpPr>
          <p:cNvPr id="3" name="Content Placeholder 2">
            <a:extLst>
              <a:ext uri="{FF2B5EF4-FFF2-40B4-BE49-F238E27FC236}">
                <a16:creationId xmlns:a16="http://schemas.microsoft.com/office/drawing/2014/main" id="{299F9131-35CE-40E5-AD51-151885FD8069}"/>
              </a:ext>
            </a:extLst>
          </p:cNvPr>
          <p:cNvSpPr>
            <a:spLocks noGrp="1"/>
          </p:cNvSpPr>
          <p:nvPr>
            <p:ph idx="1"/>
          </p:nvPr>
        </p:nvSpPr>
        <p:spPr/>
        <p:txBody>
          <a:bodyPr>
            <a:normAutofit lnSpcReduction="10000"/>
          </a:bodyPr>
          <a:lstStyle/>
          <a:p>
            <a:r>
              <a:rPr lang="en-US" dirty="0"/>
              <a:t>TF:</a:t>
            </a:r>
          </a:p>
          <a:p>
            <a:pPr lvl="1"/>
            <a:r>
              <a:rPr lang="en-US" dirty="0"/>
              <a:t>Very difficult development</a:t>
            </a:r>
          </a:p>
          <a:p>
            <a:pPr lvl="1"/>
            <a:r>
              <a:rPr lang="en-US" dirty="0"/>
              <a:t>Lot of deployment support</a:t>
            </a:r>
          </a:p>
          <a:p>
            <a:r>
              <a:rPr lang="en-US" dirty="0" err="1"/>
              <a:t>Keras</a:t>
            </a:r>
            <a:r>
              <a:rPr lang="en-US" dirty="0"/>
              <a:t>:</a:t>
            </a:r>
          </a:p>
          <a:p>
            <a:pPr lvl="1"/>
            <a:r>
              <a:rPr lang="en-US" dirty="0"/>
              <a:t>Very handy for applications and quick experiments</a:t>
            </a:r>
          </a:p>
          <a:p>
            <a:pPr lvl="1"/>
            <a:r>
              <a:rPr lang="en-US" dirty="0"/>
              <a:t>Doesn’t have all the features needed</a:t>
            </a:r>
          </a:p>
          <a:p>
            <a:r>
              <a:rPr lang="en-US" dirty="0" err="1"/>
              <a:t>Pytorch</a:t>
            </a:r>
            <a:r>
              <a:rPr lang="en-US" dirty="0"/>
              <a:t>:</a:t>
            </a:r>
          </a:p>
          <a:p>
            <a:pPr lvl="1"/>
            <a:r>
              <a:rPr lang="en-US" dirty="0"/>
              <a:t>Object oriented/Pythonic coding and very flexible</a:t>
            </a:r>
          </a:p>
          <a:p>
            <a:pPr lvl="1"/>
            <a:r>
              <a:rPr lang="en-US" dirty="0"/>
              <a:t>Useful for all applications, deployment packages still in development</a:t>
            </a:r>
          </a:p>
        </p:txBody>
      </p:sp>
      <p:sp>
        <p:nvSpPr>
          <p:cNvPr id="4" name="Slide Number Placeholder 3">
            <a:extLst>
              <a:ext uri="{FF2B5EF4-FFF2-40B4-BE49-F238E27FC236}">
                <a16:creationId xmlns:a16="http://schemas.microsoft.com/office/drawing/2014/main" id="{0A38F3AF-7E99-409F-A5E7-83551BF4F422}"/>
              </a:ext>
            </a:extLst>
          </p:cNvPr>
          <p:cNvSpPr>
            <a:spLocks noGrp="1"/>
          </p:cNvSpPr>
          <p:nvPr>
            <p:ph type="sldNum" sz="quarter" idx="12"/>
          </p:nvPr>
        </p:nvSpPr>
        <p:spPr/>
        <p:txBody>
          <a:bodyPr/>
          <a:lstStyle/>
          <a:p>
            <a:fld id="{D635A05D-7D79-44E9-9F5E-C1C7FB7996E2}" type="slidenum">
              <a:rPr lang="en-US" smtClean="0">
                <a:solidFill>
                  <a:prstClr val="white"/>
                </a:solidFill>
              </a:rPr>
              <a:pPr/>
              <a:t>46</a:t>
            </a:fld>
            <a:endParaRPr lang="en-US" dirty="0">
              <a:solidFill>
                <a:prstClr val="white"/>
              </a:solidFill>
            </a:endParaRPr>
          </a:p>
        </p:txBody>
      </p:sp>
    </p:spTree>
    <p:extLst>
      <p:ext uri="{BB962C8B-B14F-4D97-AF65-F5344CB8AC3E}">
        <p14:creationId xmlns:p14="http://schemas.microsoft.com/office/powerpoint/2010/main" val="106649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E889-B4FE-4CC5-977F-4F1EAEF07FA2}"/>
              </a:ext>
            </a:extLst>
          </p:cNvPr>
          <p:cNvSpPr>
            <a:spLocks noGrp="1"/>
          </p:cNvSpPr>
          <p:nvPr>
            <p:ph type="title"/>
          </p:nvPr>
        </p:nvSpPr>
        <p:spPr/>
        <p:txBody>
          <a:bodyPr/>
          <a:lstStyle/>
          <a:p>
            <a:pPr algn="l"/>
            <a:r>
              <a:rPr lang="en-US" dirty="0"/>
              <a:t>Challenges</a:t>
            </a:r>
          </a:p>
        </p:txBody>
      </p:sp>
      <p:sp>
        <p:nvSpPr>
          <p:cNvPr id="3" name="Content Placeholder 2">
            <a:extLst>
              <a:ext uri="{FF2B5EF4-FFF2-40B4-BE49-F238E27FC236}">
                <a16:creationId xmlns:a16="http://schemas.microsoft.com/office/drawing/2014/main" id="{D8D9B5FA-4EF0-4F94-A4D3-5A668FE2EEA6}"/>
              </a:ext>
            </a:extLst>
          </p:cNvPr>
          <p:cNvSpPr>
            <a:spLocks noGrp="1"/>
          </p:cNvSpPr>
          <p:nvPr>
            <p:ph idx="1"/>
          </p:nvPr>
        </p:nvSpPr>
        <p:spPr/>
        <p:txBody>
          <a:bodyPr/>
          <a:lstStyle/>
          <a:p>
            <a:r>
              <a:rPr lang="en-US" dirty="0"/>
              <a:t>CPU memory</a:t>
            </a:r>
          </a:p>
          <a:p>
            <a:pPr lvl="1"/>
            <a:r>
              <a:rPr lang="en-US" dirty="0"/>
              <a:t>Data pipelines</a:t>
            </a:r>
          </a:p>
          <a:p>
            <a:r>
              <a:rPr lang="en-US" dirty="0"/>
              <a:t>GPU memory</a:t>
            </a:r>
          </a:p>
          <a:p>
            <a:pPr lvl="1"/>
            <a:r>
              <a:rPr lang="en-US" dirty="0"/>
              <a:t>Batch size</a:t>
            </a:r>
          </a:p>
          <a:p>
            <a:pPr lvl="1"/>
            <a:r>
              <a:rPr lang="en-US" dirty="0"/>
              <a:t>no. of parameters of network</a:t>
            </a:r>
          </a:p>
          <a:p>
            <a:pPr lvl="1"/>
            <a:r>
              <a:rPr lang="en-US" dirty="0"/>
              <a:t>shape of each layer output</a:t>
            </a:r>
          </a:p>
        </p:txBody>
      </p:sp>
      <p:sp>
        <p:nvSpPr>
          <p:cNvPr id="4" name="Slide Number Placeholder 3">
            <a:extLst>
              <a:ext uri="{FF2B5EF4-FFF2-40B4-BE49-F238E27FC236}">
                <a16:creationId xmlns:a16="http://schemas.microsoft.com/office/drawing/2014/main" id="{2A46F621-876E-4F28-B435-79D70BC63A33}"/>
              </a:ext>
            </a:extLst>
          </p:cNvPr>
          <p:cNvSpPr>
            <a:spLocks noGrp="1"/>
          </p:cNvSpPr>
          <p:nvPr>
            <p:ph type="sldNum" sz="quarter" idx="12"/>
          </p:nvPr>
        </p:nvSpPr>
        <p:spPr/>
        <p:txBody>
          <a:bodyPr/>
          <a:lstStyle/>
          <a:p>
            <a:fld id="{D635A05D-7D79-44E9-9F5E-C1C7FB7996E2}" type="slidenum">
              <a:rPr lang="en-US" smtClean="0">
                <a:solidFill>
                  <a:prstClr val="white"/>
                </a:solidFill>
              </a:rPr>
              <a:pPr/>
              <a:t>47</a:t>
            </a:fld>
            <a:endParaRPr lang="en-US" dirty="0">
              <a:solidFill>
                <a:prstClr val="white"/>
              </a:solidFill>
            </a:endParaRPr>
          </a:p>
        </p:txBody>
      </p:sp>
    </p:spTree>
    <p:extLst>
      <p:ext uri="{BB962C8B-B14F-4D97-AF65-F5344CB8AC3E}">
        <p14:creationId xmlns:p14="http://schemas.microsoft.com/office/powerpoint/2010/main" val="1548163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72467" y="722600"/>
            <a:ext cx="10833200" cy="2397600"/>
          </a:xfrm>
          <a:prstGeom prst="rect">
            <a:avLst/>
          </a:prstGeom>
        </p:spPr>
        <p:txBody>
          <a:bodyPr spcFirstLastPara="1" wrap="square" lIns="121900" tIns="121900" rIns="121900" bIns="121900" anchor="ctr" anchorCtr="0">
            <a:noAutofit/>
          </a:bodyPr>
          <a:lstStyle/>
          <a:p>
            <a:r>
              <a:rPr lang="en"/>
              <a:t>Architectures</a:t>
            </a:r>
            <a:endParaRPr/>
          </a:p>
        </p:txBody>
      </p:sp>
      <p:sp>
        <p:nvSpPr>
          <p:cNvPr id="60" name="Shape 60"/>
          <p:cNvSpPr txBox="1">
            <a:spLocks noGrp="1"/>
          </p:cNvSpPr>
          <p:nvPr>
            <p:ph type="body" idx="4294967295"/>
          </p:nvPr>
        </p:nvSpPr>
        <p:spPr>
          <a:xfrm>
            <a:off x="3490967" y="2323633"/>
            <a:ext cx="5116000" cy="2317600"/>
          </a:xfrm>
          <a:prstGeom prst="rect">
            <a:avLst/>
          </a:prstGeom>
        </p:spPr>
        <p:txBody>
          <a:bodyPr spcFirstLastPara="1" wrap="square" lIns="121900" tIns="121900" rIns="121900" bIns="121900" anchor="t" anchorCtr="0">
            <a:noAutofit/>
          </a:bodyPr>
          <a:lstStyle/>
          <a:p>
            <a:pPr marL="609585" indent="-457189">
              <a:buClr>
                <a:srgbClr val="F3F3F3"/>
              </a:buClr>
              <a:buAutoNum type="arabicPeriod"/>
            </a:pPr>
            <a:r>
              <a:rPr lang="en" dirty="0">
                <a:solidFill>
                  <a:srgbClr val="F3F3F3"/>
                </a:solidFill>
              </a:rPr>
              <a:t>AlexNet</a:t>
            </a:r>
            <a:endParaRPr dirty="0">
              <a:solidFill>
                <a:srgbClr val="F3F3F3"/>
              </a:solidFill>
            </a:endParaRPr>
          </a:p>
          <a:p>
            <a:pPr marL="609585" indent="-457189">
              <a:buClr>
                <a:srgbClr val="F3F3F3"/>
              </a:buClr>
              <a:buAutoNum type="arabicPeriod"/>
            </a:pPr>
            <a:r>
              <a:rPr lang="en" dirty="0">
                <a:solidFill>
                  <a:srgbClr val="F3F3F3"/>
                </a:solidFill>
              </a:rPr>
              <a:t>ZF Net</a:t>
            </a:r>
            <a:endParaRPr dirty="0">
              <a:solidFill>
                <a:srgbClr val="F3F3F3"/>
              </a:solidFill>
            </a:endParaRPr>
          </a:p>
          <a:p>
            <a:pPr marL="609585" indent="-457189">
              <a:buClr>
                <a:srgbClr val="F3F3F3"/>
              </a:buClr>
              <a:buAutoNum type="arabicPeriod"/>
            </a:pPr>
            <a:r>
              <a:rPr lang="en" dirty="0">
                <a:solidFill>
                  <a:srgbClr val="F3F3F3"/>
                </a:solidFill>
              </a:rPr>
              <a:t>GoogLeNet (Inception)</a:t>
            </a:r>
            <a:endParaRPr dirty="0">
              <a:solidFill>
                <a:srgbClr val="F3F3F3"/>
              </a:solidFill>
            </a:endParaRPr>
          </a:p>
          <a:p>
            <a:pPr marL="609585" indent="-457189">
              <a:buClr>
                <a:srgbClr val="F3F3F3"/>
              </a:buClr>
              <a:buAutoNum type="arabicPeriod"/>
            </a:pPr>
            <a:r>
              <a:rPr lang="en" dirty="0">
                <a:solidFill>
                  <a:srgbClr val="F3F3F3"/>
                </a:solidFill>
              </a:rPr>
              <a:t>Microsoft ResNet</a:t>
            </a:r>
            <a:endParaRPr dirty="0">
              <a:solidFill>
                <a:srgbClr val="F3F3F3"/>
              </a:solidFill>
            </a:endParaRPr>
          </a:p>
          <a:p>
            <a:pPr marL="609585" indent="-457189">
              <a:buClr>
                <a:srgbClr val="F3F3F3"/>
              </a:buClr>
              <a:buAutoNum type="arabicPeriod"/>
            </a:pPr>
            <a:r>
              <a:rPr lang="en" dirty="0">
                <a:solidFill>
                  <a:srgbClr val="F3F3F3"/>
                </a:solidFill>
              </a:rPr>
              <a:t>Depthwise Separa</a:t>
            </a:r>
            <a:r>
              <a:rPr lang="en-US" dirty="0" err="1">
                <a:solidFill>
                  <a:srgbClr val="F3F3F3"/>
                </a:solidFill>
              </a:rPr>
              <a:t>ble</a:t>
            </a:r>
            <a:r>
              <a:rPr lang="en-US" dirty="0">
                <a:solidFill>
                  <a:srgbClr val="F3F3F3"/>
                </a:solidFill>
              </a:rPr>
              <a:t> </a:t>
            </a:r>
            <a:r>
              <a:rPr lang="en" dirty="0">
                <a:solidFill>
                  <a:srgbClr val="F3F3F3"/>
                </a:solidFill>
              </a:rPr>
              <a:t>Convolutions</a:t>
            </a:r>
            <a:endParaRPr dirty="0">
              <a:solidFill>
                <a:srgbClr val="F3F3F3"/>
              </a:solidFill>
            </a:endParaRPr>
          </a:p>
          <a:p>
            <a:pPr marL="609585" indent="-457189">
              <a:buClr>
                <a:srgbClr val="F3F3F3"/>
              </a:buClr>
              <a:buAutoNum type="arabicPeriod"/>
            </a:pPr>
            <a:r>
              <a:rPr lang="en" dirty="0">
                <a:solidFill>
                  <a:srgbClr val="F3F3F3"/>
                </a:solidFill>
              </a:rPr>
              <a:t>X</a:t>
            </a:r>
            <a:r>
              <a:rPr lang="en-US" dirty="0">
                <a:solidFill>
                  <a:srgbClr val="F3F3F3"/>
                </a:solidFill>
              </a:rPr>
              <a:t>c</a:t>
            </a:r>
            <a:r>
              <a:rPr lang="en" dirty="0">
                <a:solidFill>
                  <a:srgbClr val="F3F3F3"/>
                </a:solidFill>
              </a:rPr>
              <a:t>eption</a:t>
            </a:r>
            <a:endParaRPr dirty="0">
              <a:solidFill>
                <a:srgbClr val="F3F3F3"/>
              </a:solidFill>
            </a:endParaRPr>
          </a:p>
          <a:p>
            <a:pPr marL="609585" indent="-457189">
              <a:buClr>
                <a:srgbClr val="F3F3F3"/>
              </a:buClr>
              <a:buAutoNum type="arabicPeriod"/>
            </a:pPr>
            <a:r>
              <a:rPr lang="en" dirty="0">
                <a:solidFill>
                  <a:srgbClr val="F3F3F3"/>
                </a:solidFill>
              </a:rPr>
              <a:t>MobileNet</a:t>
            </a:r>
            <a:endParaRPr dirty="0">
              <a:solidFill>
                <a:srgbClr val="F3F3F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u="sng">
                <a:solidFill>
                  <a:srgbClr val="4183C4"/>
                </a:solidFill>
                <a:highlight>
                  <a:srgbClr val="FFFFFF"/>
                </a:highlight>
                <a:latin typeface="Arial"/>
                <a:ea typeface="Arial"/>
                <a:cs typeface="Arial"/>
                <a:sym typeface="Arial"/>
                <a:hlinkClick r:id="rId3"/>
              </a:rPr>
              <a:t>AlexNet</a:t>
            </a:r>
            <a:r>
              <a:rPr lang="en" sz="2400">
                <a:solidFill>
                  <a:srgbClr val="4183C4"/>
                </a:solidFill>
                <a:highlight>
                  <a:srgbClr val="FFFFFF"/>
                </a:highlight>
                <a:uFill>
                  <a:noFill/>
                </a:uFill>
                <a:latin typeface="Arial"/>
                <a:ea typeface="Arial"/>
                <a:cs typeface="Arial"/>
                <a:sym typeface="Arial"/>
                <a:hlinkClick r:id="rId3"/>
              </a:rPr>
              <a:t> </a:t>
            </a:r>
            <a:r>
              <a:rPr lang="en" sz="2400">
                <a:solidFill>
                  <a:srgbClr val="222222"/>
                </a:solidFill>
                <a:highlight>
                  <a:srgbClr val="FFFFFF"/>
                </a:highlight>
                <a:latin typeface="Arial"/>
                <a:ea typeface="Arial"/>
                <a:cs typeface="Arial"/>
                <a:sym typeface="Arial"/>
              </a:rPr>
              <a:t> (2012)</a:t>
            </a:r>
            <a:endParaRPr sz="2400">
              <a:solidFill>
                <a:srgbClr val="222222"/>
              </a:solidFill>
              <a:highlight>
                <a:srgbClr val="FFFFFF"/>
              </a:highlight>
              <a:latin typeface="Arial"/>
              <a:ea typeface="Arial"/>
              <a:cs typeface="Arial"/>
              <a:sym typeface="Arial"/>
            </a:endParaRPr>
          </a:p>
          <a:p>
            <a:pPr>
              <a:spcBef>
                <a:spcPts val="1467"/>
              </a:spcBef>
            </a:pPr>
            <a:endParaRPr/>
          </a:p>
        </p:txBody>
      </p:sp>
      <p:sp>
        <p:nvSpPr>
          <p:cNvPr id="66" name="Shape 66"/>
          <p:cNvSpPr txBox="1">
            <a:spLocks noGrp="1"/>
          </p:cNvSpPr>
          <p:nvPr>
            <p:ph type="body" idx="1"/>
          </p:nvPr>
        </p:nvSpPr>
        <p:spPr>
          <a:xfrm>
            <a:off x="415600" y="1542800"/>
            <a:ext cx="5285200" cy="4549200"/>
          </a:xfrm>
          <a:prstGeom prst="rect">
            <a:avLst/>
          </a:prstGeom>
        </p:spPr>
        <p:txBody>
          <a:bodyPr spcFirstLastPara="1" wrap="square" lIns="121900" tIns="121900" rIns="121900" bIns="121900" anchor="t" anchorCtr="0">
            <a:noAutofit/>
          </a:bodyPr>
          <a:lstStyle/>
          <a:p>
            <a:pPr marL="0" indent="0">
              <a:buNone/>
            </a:pPr>
            <a:r>
              <a:rPr lang="en">
                <a:solidFill>
                  <a:srgbClr val="333333"/>
                </a:solidFill>
                <a:highlight>
                  <a:srgbClr val="FFFFFF"/>
                </a:highlight>
                <a:latin typeface="Arial"/>
                <a:ea typeface="Arial"/>
                <a:cs typeface="Arial"/>
                <a:sym typeface="Arial"/>
              </a:rPr>
              <a:t>The network was made up of </a:t>
            </a:r>
            <a:endParaRPr>
              <a:solidFill>
                <a:srgbClr val="333333"/>
              </a:solidFill>
              <a:highlight>
                <a:srgbClr val="FFFFFF"/>
              </a:highlight>
              <a:latin typeface="Arial"/>
              <a:ea typeface="Arial"/>
              <a:cs typeface="Arial"/>
              <a:sym typeface="Arial"/>
            </a:endParaRPr>
          </a:p>
          <a:p>
            <a:pPr indent="-419090">
              <a:spcBef>
                <a:spcPts val="2133"/>
              </a:spcBef>
              <a:buClr>
                <a:srgbClr val="333333"/>
              </a:buClr>
              <a:buSzPts val="1350"/>
              <a:buFont typeface="Arial"/>
              <a:buChar char="●"/>
            </a:pPr>
            <a:r>
              <a:rPr lang="en">
                <a:solidFill>
                  <a:srgbClr val="333333"/>
                </a:solidFill>
                <a:highlight>
                  <a:srgbClr val="FFFFFF"/>
                </a:highlight>
                <a:latin typeface="Arial"/>
                <a:ea typeface="Arial"/>
                <a:cs typeface="Arial"/>
                <a:sym typeface="Arial"/>
              </a:rPr>
              <a:t>5 Conv layers</a:t>
            </a:r>
            <a:endParaRPr>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a:solidFill>
                  <a:srgbClr val="333333"/>
                </a:solidFill>
                <a:highlight>
                  <a:srgbClr val="FFFFFF"/>
                </a:highlight>
                <a:latin typeface="Arial"/>
                <a:ea typeface="Arial"/>
                <a:cs typeface="Arial"/>
                <a:sym typeface="Arial"/>
              </a:rPr>
              <a:t>Max-Pooling layers</a:t>
            </a:r>
            <a:endParaRPr>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a:solidFill>
                  <a:srgbClr val="333333"/>
                </a:solidFill>
                <a:highlight>
                  <a:srgbClr val="FFFFFF"/>
                </a:highlight>
                <a:latin typeface="Arial"/>
                <a:ea typeface="Arial"/>
                <a:cs typeface="Arial"/>
                <a:sym typeface="Arial"/>
              </a:rPr>
              <a:t>Dropout layers</a:t>
            </a:r>
            <a:endParaRPr>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a:solidFill>
                  <a:srgbClr val="333333"/>
                </a:solidFill>
                <a:highlight>
                  <a:srgbClr val="FFFFFF"/>
                </a:highlight>
                <a:latin typeface="Arial"/>
                <a:ea typeface="Arial"/>
                <a:cs typeface="Arial"/>
                <a:sym typeface="Arial"/>
              </a:rPr>
              <a:t>3 Fully Connected layers.</a:t>
            </a:r>
            <a:endParaRPr>
              <a:solidFill>
                <a:srgbClr val="333333"/>
              </a:solidFill>
              <a:highlight>
                <a:srgbClr val="FFFFFF"/>
              </a:highlight>
              <a:latin typeface="Arial"/>
              <a:ea typeface="Arial"/>
              <a:cs typeface="Arial"/>
              <a:sym typeface="Arial"/>
            </a:endParaRPr>
          </a:p>
          <a:p>
            <a:pPr marL="0" indent="0">
              <a:spcBef>
                <a:spcPts val="2133"/>
              </a:spcBef>
              <a:spcAft>
                <a:spcPts val="2133"/>
              </a:spcAft>
              <a:buNone/>
            </a:pPr>
            <a:endParaRPr>
              <a:solidFill>
                <a:srgbClr val="333333"/>
              </a:solidFill>
              <a:highlight>
                <a:srgbClr val="FFFFFF"/>
              </a:highlight>
              <a:latin typeface="Arial"/>
              <a:ea typeface="Arial"/>
              <a:cs typeface="Arial"/>
              <a:sym typeface="Arial"/>
            </a:endParaRPr>
          </a:p>
        </p:txBody>
      </p:sp>
      <p:cxnSp>
        <p:nvCxnSpPr>
          <p:cNvPr id="67" name="Shape 67"/>
          <p:cNvCxnSpPr/>
          <p:nvPr/>
        </p:nvCxnSpPr>
        <p:spPr>
          <a:xfrm>
            <a:off x="558233" y="2415844"/>
            <a:ext cx="361200" cy="0"/>
          </a:xfrm>
          <a:prstGeom prst="straightConnector1">
            <a:avLst/>
          </a:prstGeom>
          <a:noFill/>
          <a:ln w="9525" cap="flat" cmpd="sng">
            <a:solidFill>
              <a:schemeClr val="lt2"/>
            </a:solidFill>
            <a:prstDash val="solid"/>
            <a:round/>
            <a:headEnd type="none" w="sm" len="sm"/>
            <a:tailEnd type="none" w="sm" len="sm"/>
          </a:ln>
        </p:spPr>
      </p:cxnSp>
      <p:cxnSp>
        <p:nvCxnSpPr>
          <p:cNvPr id="68" name="Shape 68"/>
          <p:cNvCxnSpPr/>
          <p:nvPr/>
        </p:nvCxnSpPr>
        <p:spPr>
          <a:xfrm>
            <a:off x="6683633" y="2415844"/>
            <a:ext cx="361200" cy="0"/>
          </a:xfrm>
          <a:prstGeom prst="straightConnector1">
            <a:avLst/>
          </a:prstGeom>
          <a:noFill/>
          <a:ln w="9525" cap="flat" cmpd="sng">
            <a:solidFill>
              <a:schemeClr val="lt2"/>
            </a:solidFill>
            <a:prstDash val="solid"/>
            <a:round/>
            <a:headEnd type="none" w="sm" len="sm"/>
            <a:tailEnd type="none" w="sm" len="sm"/>
          </a:ln>
        </p:spPr>
      </p:cxnSp>
      <p:pic>
        <p:nvPicPr>
          <p:cNvPr id="69" name="Shape 69"/>
          <p:cNvPicPr preferRelativeResize="0"/>
          <p:nvPr/>
        </p:nvPicPr>
        <p:blipFill>
          <a:blip r:embed="rId4">
            <a:alphaModFix/>
          </a:blip>
          <a:stretch>
            <a:fillRect/>
          </a:stretch>
        </p:blipFill>
        <p:spPr>
          <a:xfrm>
            <a:off x="5461927" y="111033"/>
            <a:ext cx="6570133" cy="2594800"/>
          </a:xfrm>
          <a:prstGeom prst="rect">
            <a:avLst/>
          </a:prstGeom>
          <a:noFill/>
          <a:ln>
            <a:noFill/>
          </a:ln>
        </p:spPr>
      </p:pic>
      <p:pic>
        <p:nvPicPr>
          <p:cNvPr id="70" name="Shape 70"/>
          <p:cNvPicPr preferRelativeResize="0"/>
          <p:nvPr/>
        </p:nvPicPr>
        <p:blipFill>
          <a:blip r:embed="rId5">
            <a:alphaModFix/>
          </a:blip>
          <a:stretch>
            <a:fillRect/>
          </a:stretch>
        </p:blipFill>
        <p:spPr>
          <a:xfrm>
            <a:off x="3847634" y="2963498"/>
            <a:ext cx="8344365" cy="32638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9B26-6953-40E8-8E19-FABA1B41EC02}"/>
              </a:ext>
            </a:extLst>
          </p:cNvPr>
          <p:cNvSpPr>
            <a:spLocks noGrp="1"/>
          </p:cNvSpPr>
          <p:nvPr>
            <p:ph type="title"/>
          </p:nvPr>
        </p:nvSpPr>
        <p:spPr/>
        <p:txBody>
          <a:bodyPr/>
          <a:lstStyle/>
          <a:p>
            <a:pPr algn="l"/>
            <a:r>
              <a:rPr lang="en-US" dirty="0"/>
              <a:t>Property method (complete implementation)</a:t>
            </a:r>
          </a:p>
        </p:txBody>
      </p:sp>
      <p:pic>
        <p:nvPicPr>
          <p:cNvPr id="6" name="Content Placeholder 5">
            <a:extLst>
              <a:ext uri="{FF2B5EF4-FFF2-40B4-BE49-F238E27FC236}">
                <a16:creationId xmlns:a16="http://schemas.microsoft.com/office/drawing/2014/main" id="{8B13BDF3-A9D9-44CB-BD6C-4A09BA8AD968}"/>
              </a:ext>
            </a:extLst>
          </p:cNvPr>
          <p:cNvPicPr>
            <a:picLocks noGrp="1" noChangeAspect="1"/>
          </p:cNvPicPr>
          <p:nvPr>
            <p:ph sz="half" idx="1"/>
          </p:nvPr>
        </p:nvPicPr>
        <p:blipFill>
          <a:blip r:embed="rId2"/>
          <a:stretch>
            <a:fillRect/>
          </a:stretch>
        </p:blipFill>
        <p:spPr>
          <a:xfrm>
            <a:off x="1592680" y="1600200"/>
            <a:ext cx="3418640" cy="4525963"/>
          </a:xfrm>
          <a:prstGeom prst="rect">
            <a:avLst/>
          </a:prstGeom>
        </p:spPr>
      </p:pic>
      <p:pic>
        <p:nvPicPr>
          <p:cNvPr id="7" name="Content Placeholder 6">
            <a:extLst>
              <a:ext uri="{FF2B5EF4-FFF2-40B4-BE49-F238E27FC236}">
                <a16:creationId xmlns:a16="http://schemas.microsoft.com/office/drawing/2014/main" id="{7A0CCACE-A105-407B-B4B6-733DAE3FFA03}"/>
              </a:ext>
            </a:extLst>
          </p:cNvPr>
          <p:cNvPicPr>
            <a:picLocks noGrp="1" noChangeAspect="1"/>
          </p:cNvPicPr>
          <p:nvPr>
            <p:ph sz="half" idx="2"/>
          </p:nvPr>
        </p:nvPicPr>
        <p:blipFill>
          <a:blip r:embed="rId3"/>
          <a:stretch>
            <a:fillRect/>
          </a:stretch>
        </p:blipFill>
        <p:spPr>
          <a:xfrm>
            <a:off x="6749775" y="1600200"/>
            <a:ext cx="4280450" cy="4525963"/>
          </a:xfrm>
          <a:prstGeom prst="rect">
            <a:avLst/>
          </a:prstGeom>
        </p:spPr>
      </p:pic>
      <p:sp>
        <p:nvSpPr>
          <p:cNvPr id="5" name="Slide Number Placeholder 4">
            <a:extLst>
              <a:ext uri="{FF2B5EF4-FFF2-40B4-BE49-F238E27FC236}">
                <a16:creationId xmlns:a16="http://schemas.microsoft.com/office/drawing/2014/main" id="{F0B542C8-258B-4AFB-B689-541B24178830}"/>
              </a:ext>
            </a:extLst>
          </p:cNvPr>
          <p:cNvSpPr>
            <a:spLocks noGrp="1"/>
          </p:cNvSpPr>
          <p:nvPr>
            <p:ph type="sldNum" sz="quarter" idx="12"/>
          </p:nvPr>
        </p:nvSpPr>
        <p:spPr/>
        <p:txBody>
          <a:bodyPr/>
          <a:lstStyle/>
          <a:p>
            <a:fld id="{D635A05D-7D79-44E9-9F5E-C1C7FB7996E2}" type="slidenum">
              <a:rPr lang="en-US" smtClean="0">
                <a:solidFill>
                  <a:prstClr val="white"/>
                </a:solidFill>
              </a:rPr>
              <a:pPr/>
              <a:t>5</a:t>
            </a:fld>
            <a:endParaRPr lang="en-US">
              <a:solidFill>
                <a:prstClr val="white"/>
              </a:solidFill>
            </a:endParaRPr>
          </a:p>
        </p:txBody>
      </p:sp>
    </p:spTree>
    <p:extLst>
      <p:ext uri="{BB962C8B-B14F-4D97-AF65-F5344CB8AC3E}">
        <p14:creationId xmlns:p14="http://schemas.microsoft.com/office/powerpoint/2010/main" val="2355235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a:solidFill>
                  <a:srgbClr val="4183C4"/>
                </a:solidFill>
                <a:highlight>
                  <a:srgbClr val="FFFFFF"/>
                </a:highlight>
                <a:uFill>
                  <a:noFill/>
                </a:uFill>
                <a:latin typeface="Arial"/>
                <a:ea typeface="Arial"/>
                <a:cs typeface="Arial"/>
                <a:sym typeface="Arial"/>
                <a:hlinkClick r:id="rId3"/>
              </a:rPr>
              <a:t>ZF Net</a:t>
            </a:r>
            <a:r>
              <a:rPr lang="en" sz="2400">
                <a:solidFill>
                  <a:srgbClr val="222222"/>
                </a:solidFill>
                <a:highlight>
                  <a:srgbClr val="FFFFFF"/>
                </a:highlight>
                <a:latin typeface="Arial"/>
                <a:ea typeface="Arial"/>
                <a:cs typeface="Arial"/>
                <a:sym typeface="Arial"/>
              </a:rPr>
              <a:t> (2013)</a:t>
            </a:r>
            <a:endParaRPr sz="2400">
              <a:solidFill>
                <a:srgbClr val="222222"/>
              </a:solidFill>
              <a:highlight>
                <a:srgbClr val="FFFFFF"/>
              </a:highlight>
              <a:latin typeface="Arial"/>
              <a:ea typeface="Arial"/>
              <a:cs typeface="Arial"/>
              <a:sym typeface="Arial"/>
            </a:endParaRPr>
          </a:p>
          <a:p>
            <a:pPr>
              <a:lnSpc>
                <a:spcPct val="170000"/>
              </a:lnSpc>
              <a:spcBef>
                <a:spcPts val="2267"/>
              </a:spcBef>
            </a:pPr>
            <a:endParaRPr sz="2400">
              <a:solidFill>
                <a:srgbClr val="222222"/>
              </a:solidFill>
              <a:highlight>
                <a:srgbClr val="FFFFFF"/>
              </a:highlight>
              <a:latin typeface="Arial"/>
              <a:ea typeface="Arial"/>
              <a:cs typeface="Arial"/>
              <a:sym typeface="Arial"/>
            </a:endParaRPr>
          </a:p>
          <a:p>
            <a:pPr marL="609585" indent="-419090">
              <a:lnSpc>
                <a:spcPct val="115000"/>
              </a:lnSpc>
              <a:spcBef>
                <a:spcPts val="1467"/>
              </a:spcBef>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Very similar architecture to AlexNet, except for a few minor modifications.</a:t>
            </a:r>
            <a:endParaRPr sz="1800" b="0">
              <a:solidFill>
                <a:srgbClr val="333333"/>
              </a:solidFill>
              <a:highlight>
                <a:srgbClr val="FFFFFF"/>
              </a:highlight>
              <a:latin typeface="Arial"/>
              <a:ea typeface="Arial"/>
              <a:cs typeface="Arial"/>
              <a:sym typeface="Arial"/>
            </a:endParaRPr>
          </a:p>
          <a:p>
            <a:pPr marL="609585" indent="-419090">
              <a:lnSpc>
                <a:spcPct val="115000"/>
              </a:lnSpc>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AlexNet trained on 15 million images, while ZF Net trained on only 1.3 million images.</a:t>
            </a:r>
            <a:endParaRPr sz="1800" b="0">
              <a:solidFill>
                <a:srgbClr val="333333"/>
              </a:solidFill>
              <a:highlight>
                <a:srgbClr val="FFFFFF"/>
              </a:highlight>
              <a:latin typeface="Arial"/>
              <a:ea typeface="Arial"/>
              <a:cs typeface="Arial"/>
              <a:sym typeface="Arial"/>
            </a:endParaRPr>
          </a:p>
          <a:p>
            <a:pPr marL="609585" indent="-419090">
              <a:lnSpc>
                <a:spcPct val="115000"/>
              </a:lnSpc>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Instead of using 11x11 sized filters in the first layer (which is what AlexNet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a:t>
            </a:r>
            <a:endParaRPr sz="1800" b="0">
              <a:solidFill>
                <a:srgbClr val="333333"/>
              </a:solidFill>
              <a:highlight>
                <a:srgbClr val="FFFFFF"/>
              </a:highlight>
              <a:latin typeface="Arial"/>
              <a:ea typeface="Arial"/>
              <a:cs typeface="Arial"/>
              <a:sym typeface="Arial"/>
            </a:endParaRPr>
          </a:p>
          <a:p>
            <a:pPr marL="609585" indent="-419090">
              <a:lnSpc>
                <a:spcPct val="115000"/>
              </a:lnSpc>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As the network grows, we also see a rise in the number of filters used.</a:t>
            </a:r>
            <a:endParaRPr sz="1800" b="0">
              <a:solidFill>
                <a:srgbClr val="333333"/>
              </a:solidFill>
              <a:highlight>
                <a:srgbClr val="FFFFFF"/>
              </a:highlight>
              <a:latin typeface="Arial"/>
              <a:ea typeface="Arial"/>
              <a:cs typeface="Arial"/>
              <a:sym typeface="Arial"/>
            </a:endParaRPr>
          </a:p>
          <a:p>
            <a:pPr marL="609585" indent="-419090">
              <a:lnSpc>
                <a:spcPct val="115000"/>
              </a:lnSpc>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It is this paper which introduces the feature visualization, named DeConvNet</a:t>
            </a:r>
            <a:endParaRPr sz="1800" b="0">
              <a:solidFill>
                <a:srgbClr val="333333"/>
              </a:solidFill>
              <a:highlight>
                <a:srgbClr val="FFFFFF"/>
              </a:highlight>
              <a:latin typeface="Arial"/>
              <a:ea typeface="Arial"/>
              <a:cs typeface="Arial"/>
              <a:sym typeface="Arial"/>
            </a:endParaRPr>
          </a:p>
          <a:p>
            <a:pPr marL="609585" indent="-419090">
              <a:lnSpc>
                <a:spcPct val="115000"/>
              </a:lnSpc>
              <a:buClr>
                <a:srgbClr val="333333"/>
              </a:buClr>
              <a:buSzPts val="1350"/>
              <a:buFont typeface="Arial"/>
              <a:buChar char="●"/>
            </a:pPr>
            <a:r>
              <a:rPr lang="en" sz="1800" b="0">
                <a:solidFill>
                  <a:srgbClr val="333333"/>
                </a:solidFill>
                <a:highlight>
                  <a:srgbClr val="FFFFFF"/>
                </a:highlight>
                <a:latin typeface="Arial"/>
                <a:ea typeface="Arial"/>
                <a:cs typeface="Arial"/>
                <a:sym typeface="Arial"/>
              </a:rPr>
              <a:t>VGG also has a similar learnings (salient feature, simple and deep)</a:t>
            </a:r>
            <a:endParaRPr sz="1800" b="0">
              <a:solidFill>
                <a:srgbClr val="333333"/>
              </a:solidFill>
              <a:highlight>
                <a:srgbClr val="FFFFFF"/>
              </a:highlight>
              <a:latin typeface="Arial"/>
              <a:ea typeface="Arial"/>
              <a:cs typeface="Arial"/>
              <a:sym typeface="Arial"/>
            </a:endParaRPr>
          </a:p>
          <a:p>
            <a:pPr>
              <a:spcBef>
                <a:spcPts val="1467"/>
              </a:spcBef>
            </a:pPr>
            <a:endParaRPr/>
          </a:p>
        </p:txBody>
      </p:sp>
      <p:cxnSp>
        <p:nvCxnSpPr>
          <p:cNvPr id="76" name="Shape 76"/>
          <p:cNvCxnSpPr/>
          <p:nvPr/>
        </p:nvCxnSpPr>
        <p:spPr>
          <a:xfrm>
            <a:off x="558233" y="2415844"/>
            <a:ext cx="361200" cy="0"/>
          </a:xfrm>
          <a:prstGeom prst="straightConnector1">
            <a:avLst/>
          </a:prstGeom>
          <a:noFill/>
          <a:ln w="9525" cap="flat" cmpd="sng">
            <a:solidFill>
              <a:schemeClr val="lt2"/>
            </a:solidFill>
            <a:prstDash val="solid"/>
            <a:round/>
            <a:headEnd type="none" w="sm" len="sm"/>
            <a:tailEnd type="none" w="sm" len="sm"/>
          </a:ln>
        </p:spPr>
      </p:cxnSp>
      <p:cxnSp>
        <p:nvCxnSpPr>
          <p:cNvPr id="77" name="Shape 77"/>
          <p:cNvCxnSpPr/>
          <p:nvPr/>
        </p:nvCxnSpPr>
        <p:spPr>
          <a:xfrm>
            <a:off x="6683633" y="2415844"/>
            <a:ext cx="361200" cy="0"/>
          </a:xfrm>
          <a:prstGeom prst="straightConnector1">
            <a:avLst/>
          </a:prstGeom>
          <a:noFill/>
          <a:ln w="9525" cap="flat" cmpd="sng">
            <a:solidFill>
              <a:schemeClr val="lt2"/>
            </a:solidFill>
            <a:prstDash val="solid"/>
            <a:round/>
            <a:headEnd type="none" w="sm" len="sm"/>
            <a:tailEnd type="none" w="sm" len="sm"/>
          </a:ln>
        </p:spPr>
      </p:cxnSp>
      <p:pic>
        <p:nvPicPr>
          <p:cNvPr id="78" name="Shape 78"/>
          <p:cNvPicPr preferRelativeResize="0"/>
          <p:nvPr/>
        </p:nvPicPr>
        <p:blipFill>
          <a:blip r:embed="rId4">
            <a:alphaModFix/>
          </a:blip>
          <a:stretch>
            <a:fillRect/>
          </a:stretch>
        </p:blipFill>
        <p:spPr>
          <a:xfrm>
            <a:off x="4783527" y="-6"/>
            <a:ext cx="7408467" cy="2202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a:solidFill>
                  <a:srgbClr val="4183C4"/>
                </a:solidFill>
                <a:highlight>
                  <a:srgbClr val="FFFFFF"/>
                </a:highlight>
                <a:uFill>
                  <a:noFill/>
                </a:uFill>
                <a:latin typeface="Arial"/>
                <a:ea typeface="Arial"/>
                <a:cs typeface="Arial"/>
                <a:sym typeface="Arial"/>
                <a:hlinkClick r:id="rId3"/>
              </a:rPr>
              <a:t>VGG Net</a:t>
            </a:r>
            <a:r>
              <a:rPr lang="en" sz="2400">
                <a:solidFill>
                  <a:srgbClr val="222222"/>
                </a:solidFill>
                <a:highlight>
                  <a:srgbClr val="FFFFFF"/>
                </a:highlight>
                <a:latin typeface="Arial"/>
                <a:ea typeface="Arial"/>
                <a:cs typeface="Arial"/>
                <a:sym typeface="Arial"/>
              </a:rPr>
              <a:t> (2014)</a:t>
            </a:r>
            <a:endParaRPr sz="2400">
              <a:solidFill>
                <a:srgbClr val="222222"/>
              </a:solidFill>
              <a:highlight>
                <a:srgbClr val="FFFFFF"/>
              </a:highlight>
              <a:latin typeface="Arial"/>
              <a:ea typeface="Arial"/>
              <a:cs typeface="Arial"/>
              <a:sym typeface="Arial"/>
            </a:endParaRPr>
          </a:p>
          <a:p>
            <a:pPr>
              <a:spcBef>
                <a:spcPts val="1467"/>
              </a:spcBef>
            </a:pPr>
            <a:endParaRPr/>
          </a:p>
        </p:txBody>
      </p:sp>
      <p:sp>
        <p:nvSpPr>
          <p:cNvPr id="84" name="Shape 84"/>
          <p:cNvSpPr txBox="1">
            <a:spLocks noGrp="1"/>
          </p:cNvSpPr>
          <p:nvPr>
            <p:ph type="body" idx="1"/>
          </p:nvPr>
        </p:nvSpPr>
        <p:spPr>
          <a:xfrm>
            <a:off x="415600" y="1536633"/>
            <a:ext cx="6333200" cy="4555200"/>
          </a:xfrm>
          <a:prstGeom prst="rect">
            <a:avLst/>
          </a:prstGeom>
        </p:spPr>
        <p:txBody>
          <a:bodyPr spcFirstLastPara="1" wrap="square" lIns="121900" tIns="121900" rIns="121900" bIns="121900" anchor="t" anchorCtr="0">
            <a:noAutofit/>
          </a:bodyPr>
          <a:lstStyle/>
          <a:p>
            <a:pPr marL="0" indent="0">
              <a:buNone/>
            </a:pPr>
            <a:r>
              <a:rPr lang="en"/>
              <a:t>There are two architectures:</a:t>
            </a:r>
            <a:endParaRPr/>
          </a:p>
          <a:p>
            <a:pPr>
              <a:spcBef>
                <a:spcPts val="2133"/>
              </a:spcBef>
              <a:buAutoNum type="arabicPeriod"/>
            </a:pPr>
            <a:r>
              <a:rPr lang="en"/>
              <a:t>VGG16</a:t>
            </a:r>
            <a:endParaRPr/>
          </a:p>
          <a:p>
            <a:pPr>
              <a:buAutoNum type="arabicPeriod"/>
            </a:pPr>
            <a:r>
              <a:rPr lang="en"/>
              <a:t>VGG19</a:t>
            </a:r>
            <a:endParaRPr/>
          </a:p>
          <a:p>
            <a:pPr marL="0" indent="0">
              <a:spcBef>
                <a:spcPts val="2133"/>
              </a:spcBef>
              <a:spcAft>
                <a:spcPts val="2133"/>
              </a:spcAft>
              <a:buNone/>
            </a:pPr>
            <a:r>
              <a:rPr lang="en"/>
              <a:t>Key features: No z-scoring, no preprocessing</a:t>
            </a:r>
            <a:endParaRPr/>
          </a:p>
        </p:txBody>
      </p:sp>
      <p:pic>
        <p:nvPicPr>
          <p:cNvPr id="85" name="Shape 85"/>
          <p:cNvPicPr preferRelativeResize="0"/>
          <p:nvPr/>
        </p:nvPicPr>
        <p:blipFill>
          <a:blip r:embed="rId4">
            <a:alphaModFix/>
          </a:blip>
          <a:stretch>
            <a:fillRect/>
          </a:stretch>
        </p:blipFill>
        <p:spPr>
          <a:xfrm>
            <a:off x="6748943" y="678300"/>
            <a:ext cx="5443055" cy="5501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a:solidFill>
                  <a:srgbClr val="4183C4"/>
                </a:solidFill>
                <a:highlight>
                  <a:srgbClr val="FFFFFF"/>
                </a:highlight>
                <a:uFill>
                  <a:noFill/>
                </a:uFill>
                <a:latin typeface="Arial"/>
                <a:ea typeface="Arial"/>
                <a:cs typeface="Arial"/>
                <a:sym typeface="Arial"/>
                <a:hlinkClick r:id="rId3"/>
              </a:rPr>
              <a:t>GoogLeNet</a:t>
            </a:r>
            <a:r>
              <a:rPr lang="en" sz="2400">
                <a:solidFill>
                  <a:srgbClr val="222222"/>
                </a:solidFill>
                <a:highlight>
                  <a:srgbClr val="FFFFFF"/>
                </a:highlight>
                <a:latin typeface="Arial"/>
                <a:ea typeface="Arial"/>
                <a:cs typeface="Arial"/>
                <a:sym typeface="Arial"/>
              </a:rPr>
              <a:t> (2015)</a:t>
            </a:r>
            <a:endParaRPr sz="1800" b="0">
              <a:solidFill>
                <a:srgbClr val="333333"/>
              </a:solidFill>
              <a:highlight>
                <a:srgbClr val="FFFFFF"/>
              </a:highlight>
              <a:latin typeface="Arial"/>
              <a:ea typeface="Arial"/>
              <a:cs typeface="Arial"/>
              <a:sym typeface="Arial"/>
            </a:endParaRPr>
          </a:p>
          <a:p>
            <a:pPr>
              <a:spcBef>
                <a:spcPts val="1467"/>
              </a:spcBef>
            </a:pPr>
            <a:endParaRPr/>
          </a:p>
        </p:txBody>
      </p:sp>
      <p:cxnSp>
        <p:nvCxnSpPr>
          <p:cNvPr id="91" name="Shape 91"/>
          <p:cNvCxnSpPr/>
          <p:nvPr/>
        </p:nvCxnSpPr>
        <p:spPr>
          <a:xfrm>
            <a:off x="558233" y="2415844"/>
            <a:ext cx="361200" cy="0"/>
          </a:xfrm>
          <a:prstGeom prst="straightConnector1">
            <a:avLst/>
          </a:prstGeom>
          <a:noFill/>
          <a:ln w="9525" cap="flat" cmpd="sng">
            <a:solidFill>
              <a:schemeClr val="lt2"/>
            </a:solidFill>
            <a:prstDash val="solid"/>
            <a:round/>
            <a:headEnd type="none" w="sm" len="sm"/>
            <a:tailEnd type="none" w="sm" len="sm"/>
          </a:ln>
        </p:spPr>
      </p:cxnSp>
      <p:cxnSp>
        <p:nvCxnSpPr>
          <p:cNvPr id="92" name="Shape 92"/>
          <p:cNvCxnSpPr/>
          <p:nvPr/>
        </p:nvCxnSpPr>
        <p:spPr>
          <a:xfrm>
            <a:off x="6683633" y="2415844"/>
            <a:ext cx="361200" cy="0"/>
          </a:xfrm>
          <a:prstGeom prst="straightConnector1">
            <a:avLst/>
          </a:prstGeom>
          <a:noFill/>
          <a:ln w="9525" cap="flat" cmpd="sng">
            <a:solidFill>
              <a:schemeClr val="lt2"/>
            </a:solidFill>
            <a:prstDash val="solid"/>
            <a:round/>
            <a:headEnd type="none" w="sm" len="sm"/>
            <a:tailEnd type="none" w="sm" len="sm"/>
          </a:ln>
        </p:spPr>
      </p:cxnSp>
      <p:pic>
        <p:nvPicPr>
          <p:cNvPr id="93" name="Shape 93"/>
          <p:cNvPicPr preferRelativeResize="0"/>
          <p:nvPr/>
        </p:nvPicPr>
        <p:blipFill>
          <a:blip r:embed="rId4">
            <a:alphaModFix/>
          </a:blip>
          <a:stretch>
            <a:fillRect/>
          </a:stretch>
        </p:blipFill>
        <p:spPr>
          <a:xfrm>
            <a:off x="6764133" y="1536633"/>
            <a:ext cx="5012267" cy="2530600"/>
          </a:xfrm>
          <a:prstGeom prst="rect">
            <a:avLst/>
          </a:prstGeom>
          <a:noFill/>
          <a:ln>
            <a:noFill/>
          </a:ln>
        </p:spPr>
      </p:pic>
      <p:sp>
        <p:nvSpPr>
          <p:cNvPr id="94" name="Shape 94"/>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indent="-419090">
              <a:spcBef>
                <a:spcPts val="1467"/>
              </a:spcBef>
              <a:buClr>
                <a:srgbClr val="333333"/>
              </a:buClr>
              <a:buSzPts val="1350"/>
              <a:buFont typeface="Arial"/>
              <a:buChar char="●"/>
            </a:pPr>
            <a:r>
              <a:rPr lang="en" sz="1800">
                <a:solidFill>
                  <a:srgbClr val="333333"/>
                </a:solidFill>
                <a:highlight>
                  <a:srgbClr val="FFFFFF"/>
                </a:highlight>
                <a:latin typeface="Arial"/>
                <a:ea typeface="Arial"/>
                <a:cs typeface="Arial"/>
                <a:sym typeface="Arial"/>
              </a:rPr>
              <a:t>Used 9 Inception modules in the whole architecture, with over 100 layers in total! Now that is deep…</a:t>
            </a:r>
            <a:endParaRPr sz="1800">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sz="1800">
                <a:solidFill>
                  <a:srgbClr val="333333"/>
                </a:solidFill>
                <a:highlight>
                  <a:srgbClr val="FFFFFF"/>
                </a:highlight>
                <a:latin typeface="Arial"/>
                <a:ea typeface="Arial"/>
                <a:cs typeface="Arial"/>
                <a:sym typeface="Arial"/>
              </a:rPr>
              <a:t>No use of fully connected layers! They use an average pool instead, to go from a 7x7x1024 volume to a 1x1x1024 volume. This saves a huge number of parameters.</a:t>
            </a:r>
            <a:endParaRPr sz="1800">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sz="1800">
                <a:solidFill>
                  <a:srgbClr val="333333"/>
                </a:solidFill>
                <a:highlight>
                  <a:srgbClr val="FFFFFF"/>
                </a:highlight>
                <a:latin typeface="Arial"/>
                <a:ea typeface="Arial"/>
                <a:cs typeface="Arial"/>
                <a:sym typeface="Arial"/>
              </a:rPr>
              <a:t>Uses 12x fewer parameters than AlexNet.</a:t>
            </a:r>
            <a:endParaRPr sz="1800">
              <a:solidFill>
                <a:srgbClr val="333333"/>
              </a:solidFill>
              <a:highlight>
                <a:srgbClr val="FFFFFF"/>
              </a:highlight>
              <a:latin typeface="Arial"/>
              <a:ea typeface="Arial"/>
              <a:cs typeface="Arial"/>
              <a:sym typeface="Arial"/>
            </a:endParaRPr>
          </a:p>
          <a:p>
            <a:pPr marL="0" indent="0">
              <a:spcBef>
                <a:spcPts val="1467"/>
              </a:spcBef>
              <a:spcAft>
                <a:spcPts val="2133"/>
              </a:spcAft>
              <a:buNone/>
            </a:pPr>
            <a:endParaRPr/>
          </a:p>
        </p:txBody>
      </p:sp>
      <p:sp>
        <p:nvSpPr>
          <p:cNvPr id="95" name="Shape 95"/>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96" name="Shape 96"/>
          <p:cNvPicPr preferRelativeResize="0"/>
          <p:nvPr/>
        </p:nvPicPr>
        <p:blipFill>
          <a:blip r:embed="rId5">
            <a:alphaModFix/>
          </a:blip>
          <a:stretch>
            <a:fillRect/>
          </a:stretch>
        </p:blipFill>
        <p:spPr>
          <a:xfrm>
            <a:off x="7023049" y="4067234"/>
            <a:ext cx="4753352" cy="2673767"/>
          </a:xfrm>
          <a:prstGeom prst="rect">
            <a:avLst/>
          </a:prstGeom>
          <a:noFill/>
          <a:ln>
            <a:noFill/>
          </a:ln>
        </p:spPr>
      </p:pic>
      <p:pic>
        <p:nvPicPr>
          <p:cNvPr id="97" name="Shape 97"/>
          <p:cNvPicPr preferRelativeResize="0"/>
          <p:nvPr/>
        </p:nvPicPr>
        <p:blipFill>
          <a:blip r:embed="rId6">
            <a:alphaModFix/>
          </a:blip>
          <a:stretch>
            <a:fillRect/>
          </a:stretch>
        </p:blipFill>
        <p:spPr>
          <a:xfrm>
            <a:off x="0" y="4422434"/>
            <a:ext cx="6816600" cy="24355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a:solidFill>
                  <a:srgbClr val="4183C4"/>
                </a:solidFill>
                <a:highlight>
                  <a:srgbClr val="FFFFFF"/>
                </a:highlight>
                <a:uFill>
                  <a:noFill/>
                </a:uFill>
                <a:latin typeface="Arial"/>
                <a:ea typeface="Arial"/>
                <a:cs typeface="Arial"/>
                <a:sym typeface="Arial"/>
                <a:hlinkClick r:id="rId3"/>
              </a:rPr>
              <a:t>Microsoft ResNet</a:t>
            </a:r>
            <a:r>
              <a:rPr lang="en" sz="2400">
                <a:solidFill>
                  <a:srgbClr val="222222"/>
                </a:solidFill>
                <a:highlight>
                  <a:srgbClr val="FFFFFF"/>
                </a:highlight>
                <a:latin typeface="Arial"/>
                <a:ea typeface="Arial"/>
                <a:cs typeface="Arial"/>
                <a:sym typeface="Arial"/>
              </a:rPr>
              <a:t> (2015)</a:t>
            </a:r>
            <a:endParaRPr sz="2400">
              <a:solidFill>
                <a:srgbClr val="222222"/>
              </a:solidFill>
              <a:highlight>
                <a:srgbClr val="FFFFFF"/>
              </a:highlight>
              <a:latin typeface="Arial"/>
              <a:ea typeface="Arial"/>
              <a:cs typeface="Arial"/>
              <a:sym typeface="Arial"/>
            </a:endParaRPr>
          </a:p>
          <a:p>
            <a:pPr>
              <a:spcBef>
                <a:spcPts val="1467"/>
              </a:spcBef>
            </a:pPr>
            <a:endParaRPr/>
          </a:p>
        </p:txBody>
      </p:sp>
      <p:sp>
        <p:nvSpPr>
          <p:cNvPr id="103" name="Shape 103"/>
          <p:cNvSpPr txBox="1">
            <a:spLocks noGrp="1"/>
          </p:cNvSpPr>
          <p:nvPr>
            <p:ph type="body" idx="1"/>
          </p:nvPr>
        </p:nvSpPr>
        <p:spPr>
          <a:xfrm>
            <a:off x="415600" y="1435033"/>
            <a:ext cx="5333200" cy="4555200"/>
          </a:xfrm>
          <a:prstGeom prst="rect">
            <a:avLst/>
          </a:prstGeom>
        </p:spPr>
        <p:txBody>
          <a:bodyPr spcFirstLastPara="1" wrap="square" lIns="121900" tIns="121900" rIns="121900" bIns="121900" anchor="t" anchorCtr="0">
            <a:noAutofit/>
          </a:bodyPr>
          <a:lstStyle/>
          <a:p>
            <a:pPr indent="-419090">
              <a:spcBef>
                <a:spcPts val="1467"/>
              </a:spcBef>
              <a:buClr>
                <a:srgbClr val="333333"/>
              </a:buClr>
              <a:buSzPts val="1350"/>
              <a:buFont typeface="Arial"/>
              <a:buChar char="●"/>
            </a:pPr>
            <a:r>
              <a:rPr lang="en" sz="1800">
                <a:solidFill>
                  <a:srgbClr val="333333"/>
                </a:solidFill>
                <a:highlight>
                  <a:srgbClr val="FFFFFF"/>
                </a:highlight>
                <a:latin typeface="Arial"/>
                <a:ea typeface="Arial"/>
                <a:cs typeface="Arial"/>
                <a:sym typeface="Arial"/>
              </a:rPr>
              <a:t>152 layers…</a:t>
            </a:r>
            <a:endParaRPr sz="1800">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sz="1800">
                <a:solidFill>
                  <a:srgbClr val="333333"/>
                </a:solidFill>
                <a:highlight>
                  <a:srgbClr val="FFFFFF"/>
                </a:highlight>
                <a:latin typeface="Arial"/>
                <a:ea typeface="Arial"/>
                <a:cs typeface="Arial"/>
                <a:sym typeface="Arial"/>
              </a:rPr>
              <a:t>Interesting note that after only the </a:t>
            </a:r>
            <a:r>
              <a:rPr lang="en" sz="1800" i="1">
                <a:solidFill>
                  <a:srgbClr val="333333"/>
                </a:solidFill>
                <a:highlight>
                  <a:srgbClr val="FFFFFF"/>
                </a:highlight>
                <a:latin typeface="Arial"/>
                <a:ea typeface="Arial"/>
                <a:cs typeface="Arial"/>
                <a:sym typeface="Arial"/>
              </a:rPr>
              <a:t>first 2</a:t>
            </a:r>
            <a:r>
              <a:rPr lang="en" sz="1800">
                <a:solidFill>
                  <a:srgbClr val="333333"/>
                </a:solidFill>
                <a:highlight>
                  <a:srgbClr val="FFFFFF"/>
                </a:highlight>
                <a:latin typeface="Arial"/>
                <a:ea typeface="Arial"/>
                <a:cs typeface="Arial"/>
                <a:sym typeface="Arial"/>
              </a:rPr>
              <a:t> layers, the spatial size gets compressed from an input volume of 224x224 to a 56x56 volume.</a:t>
            </a:r>
            <a:endParaRPr sz="1800">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sz="1800">
                <a:solidFill>
                  <a:srgbClr val="333333"/>
                </a:solidFill>
                <a:highlight>
                  <a:srgbClr val="FFFFFF"/>
                </a:highlight>
                <a:latin typeface="Arial"/>
                <a:ea typeface="Arial"/>
                <a:cs typeface="Arial"/>
                <a:sym typeface="Arial"/>
              </a:rPr>
              <a:t>Authors claim that a naïve increase of layers in plain nets result in higher training and test error (Figure 1 in the </a:t>
            </a:r>
            <a:r>
              <a:rPr lang="en" sz="1800">
                <a:solidFill>
                  <a:srgbClr val="4183C4"/>
                </a:solidFill>
                <a:highlight>
                  <a:srgbClr val="FFFFFF"/>
                </a:highlight>
                <a:uFill>
                  <a:noFill/>
                </a:uFill>
                <a:latin typeface="Arial"/>
                <a:ea typeface="Arial"/>
                <a:cs typeface="Arial"/>
                <a:sym typeface="Arial"/>
                <a:hlinkClick r:id="rId3"/>
              </a:rPr>
              <a:t>paper</a:t>
            </a:r>
            <a:r>
              <a:rPr lang="en" sz="1800">
                <a:solidFill>
                  <a:srgbClr val="333333"/>
                </a:solidFill>
                <a:highlight>
                  <a:srgbClr val="FFFFFF"/>
                </a:highlight>
                <a:latin typeface="Arial"/>
                <a:ea typeface="Arial"/>
                <a:cs typeface="Arial"/>
                <a:sym typeface="Arial"/>
              </a:rPr>
              <a:t>).</a:t>
            </a:r>
            <a:endParaRPr sz="1800">
              <a:solidFill>
                <a:srgbClr val="333333"/>
              </a:solidFill>
              <a:highlight>
                <a:srgbClr val="FFFFFF"/>
              </a:highlight>
              <a:latin typeface="Arial"/>
              <a:ea typeface="Arial"/>
              <a:cs typeface="Arial"/>
              <a:sym typeface="Arial"/>
            </a:endParaRPr>
          </a:p>
          <a:p>
            <a:pPr indent="-419090">
              <a:buClr>
                <a:srgbClr val="333333"/>
              </a:buClr>
              <a:buSzPts val="1350"/>
              <a:buFont typeface="Arial"/>
              <a:buChar char="●"/>
            </a:pPr>
            <a:r>
              <a:rPr lang="en" sz="1800">
                <a:solidFill>
                  <a:srgbClr val="333333"/>
                </a:solidFill>
                <a:highlight>
                  <a:srgbClr val="FFFFFF"/>
                </a:highlight>
                <a:latin typeface="Arial"/>
                <a:ea typeface="Arial"/>
                <a:cs typeface="Arial"/>
                <a:sym typeface="Arial"/>
              </a:rPr>
              <a:t>The group tried a 1202-layer network, but got a lower test accuracy, presumably due to overfitting.</a:t>
            </a:r>
            <a:endParaRPr/>
          </a:p>
        </p:txBody>
      </p:sp>
      <p:pic>
        <p:nvPicPr>
          <p:cNvPr id="104" name="Shape 104"/>
          <p:cNvPicPr preferRelativeResize="0"/>
          <p:nvPr/>
        </p:nvPicPr>
        <p:blipFill>
          <a:blip r:embed="rId4">
            <a:alphaModFix/>
          </a:blip>
          <a:stretch>
            <a:fillRect/>
          </a:stretch>
        </p:blipFill>
        <p:spPr>
          <a:xfrm>
            <a:off x="9770589" y="1865700"/>
            <a:ext cx="2421412" cy="3126635"/>
          </a:xfrm>
          <a:prstGeom prst="rect">
            <a:avLst/>
          </a:prstGeom>
          <a:noFill/>
          <a:ln>
            <a:noFill/>
          </a:ln>
        </p:spPr>
      </p:pic>
      <p:pic>
        <p:nvPicPr>
          <p:cNvPr id="105" name="Shape 105"/>
          <p:cNvPicPr preferRelativeResize="0"/>
          <p:nvPr/>
        </p:nvPicPr>
        <p:blipFill>
          <a:blip r:embed="rId5">
            <a:alphaModFix/>
          </a:blip>
          <a:stretch>
            <a:fillRect/>
          </a:stretch>
        </p:blipFill>
        <p:spPr>
          <a:xfrm>
            <a:off x="5952001" y="2069285"/>
            <a:ext cx="3300033" cy="27194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u="sng">
                <a:solidFill>
                  <a:schemeClr val="hlink"/>
                </a:solidFill>
                <a:highlight>
                  <a:schemeClr val="lt1"/>
                </a:highlight>
                <a:latin typeface="Arial"/>
                <a:ea typeface="Arial"/>
                <a:cs typeface="Arial"/>
                <a:sym typeface="Arial"/>
                <a:hlinkClick r:id="rId3"/>
              </a:rPr>
              <a:t>Inception-ResNet</a:t>
            </a:r>
            <a:r>
              <a:rPr lang="en" sz="2400">
                <a:solidFill>
                  <a:srgbClr val="222222"/>
                </a:solidFill>
                <a:highlight>
                  <a:schemeClr val="lt1"/>
                </a:highlight>
                <a:latin typeface="Arial"/>
                <a:ea typeface="Arial"/>
                <a:cs typeface="Arial"/>
                <a:sym typeface="Arial"/>
              </a:rPr>
              <a:t> (V1-V4)(2016)</a:t>
            </a:r>
            <a:endParaRPr sz="2400">
              <a:solidFill>
                <a:srgbClr val="222222"/>
              </a:solidFill>
              <a:highlight>
                <a:schemeClr val="lt1"/>
              </a:highlight>
              <a:latin typeface="Arial"/>
              <a:ea typeface="Arial"/>
              <a:cs typeface="Arial"/>
              <a:sym typeface="Arial"/>
            </a:endParaRPr>
          </a:p>
          <a:p>
            <a:pPr>
              <a:spcBef>
                <a:spcPts val="1467"/>
              </a:spcBef>
            </a:pPr>
            <a:endParaRPr/>
          </a:p>
        </p:txBody>
      </p:sp>
      <p:sp>
        <p:nvSpPr>
          <p:cNvPr id="111" name="Shape 111"/>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a:buAutoNum type="arabicPeriod"/>
            </a:pPr>
            <a:r>
              <a:rPr lang="en"/>
              <a:t>Improvement to inception and ResNet</a:t>
            </a:r>
            <a:endParaRPr/>
          </a:p>
        </p:txBody>
      </p:sp>
      <p:sp>
        <p:nvSpPr>
          <p:cNvPr id="112" name="Shape 112"/>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113" name="Shape 113"/>
          <p:cNvPicPr preferRelativeResize="0"/>
          <p:nvPr/>
        </p:nvPicPr>
        <p:blipFill>
          <a:blip r:embed="rId4">
            <a:alphaModFix/>
          </a:blip>
          <a:stretch>
            <a:fillRect/>
          </a:stretch>
        </p:blipFill>
        <p:spPr>
          <a:xfrm>
            <a:off x="8679000" y="708667"/>
            <a:ext cx="3433800" cy="60371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u="sng">
                <a:solidFill>
                  <a:schemeClr val="hlink"/>
                </a:solidFill>
                <a:highlight>
                  <a:schemeClr val="lt1"/>
                </a:highlight>
                <a:latin typeface="Arial"/>
                <a:ea typeface="Arial"/>
                <a:cs typeface="Arial"/>
                <a:sym typeface="Arial"/>
                <a:hlinkClick r:id="rId3"/>
              </a:rPr>
              <a:t>Xception</a:t>
            </a:r>
            <a:r>
              <a:rPr lang="en" sz="2400">
                <a:solidFill>
                  <a:srgbClr val="222222"/>
                </a:solidFill>
                <a:highlight>
                  <a:schemeClr val="lt1"/>
                </a:highlight>
                <a:latin typeface="Arial"/>
                <a:ea typeface="Arial"/>
                <a:cs typeface="Arial"/>
                <a:sym typeface="Arial"/>
              </a:rPr>
              <a:t>(2017)</a:t>
            </a:r>
            <a:endParaRPr sz="2400">
              <a:solidFill>
                <a:srgbClr val="222222"/>
              </a:solidFill>
              <a:highlight>
                <a:schemeClr val="lt1"/>
              </a:highlight>
              <a:latin typeface="Arial"/>
              <a:ea typeface="Arial"/>
              <a:cs typeface="Arial"/>
              <a:sym typeface="Arial"/>
            </a:endParaRPr>
          </a:p>
          <a:p>
            <a:pPr>
              <a:spcBef>
                <a:spcPts val="1467"/>
              </a:spcBef>
            </a:pPr>
            <a:endParaRPr/>
          </a:p>
        </p:txBody>
      </p:sp>
      <p:sp>
        <p:nvSpPr>
          <p:cNvPr id="119" name="Shape 119"/>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indent="-457189">
              <a:buSzPts val="1800"/>
              <a:buAutoNum type="arabicPeriod"/>
            </a:pPr>
            <a:r>
              <a:rPr lang="en" sz="2400"/>
              <a:t>Separable Convolutions</a:t>
            </a:r>
            <a:endParaRPr sz="2400"/>
          </a:p>
        </p:txBody>
      </p:sp>
      <p:sp>
        <p:nvSpPr>
          <p:cNvPr id="120" name="Shape 120"/>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121" name="Shape 121"/>
          <p:cNvPicPr preferRelativeResize="0"/>
          <p:nvPr/>
        </p:nvPicPr>
        <p:blipFill>
          <a:blip r:embed="rId4">
            <a:alphaModFix/>
          </a:blip>
          <a:stretch>
            <a:fillRect/>
          </a:stretch>
        </p:blipFill>
        <p:spPr>
          <a:xfrm>
            <a:off x="415600" y="2603300"/>
            <a:ext cx="5177133" cy="3096133"/>
          </a:xfrm>
          <a:prstGeom prst="rect">
            <a:avLst/>
          </a:prstGeom>
          <a:noFill/>
          <a:ln>
            <a:noFill/>
          </a:ln>
        </p:spPr>
      </p:pic>
      <p:pic>
        <p:nvPicPr>
          <p:cNvPr id="122" name="Shape 122"/>
          <p:cNvPicPr preferRelativeResize="0"/>
          <p:nvPr/>
        </p:nvPicPr>
        <p:blipFill>
          <a:blip r:embed="rId5">
            <a:alphaModFix/>
          </a:blip>
          <a:stretch>
            <a:fillRect/>
          </a:stretch>
        </p:blipFill>
        <p:spPr>
          <a:xfrm>
            <a:off x="6816600" y="463534"/>
            <a:ext cx="3225800" cy="5930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spcAft>
                <a:spcPts val="1467"/>
              </a:spcAft>
            </a:pPr>
            <a:r>
              <a:rPr lang="en" sz="2400" u="sng">
                <a:solidFill>
                  <a:schemeClr val="hlink"/>
                </a:solidFill>
                <a:highlight>
                  <a:schemeClr val="lt1"/>
                </a:highlight>
                <a:latin typeface="Arial"/>
                <a:ea typeface="Arial"/>
                <a:cs typeface="Arial"/>
                <a:sym typeface="Arial"/>
                <a:hlinkClick r:id="rId3"/>
              </a:rPr>
              <a:t>DenseNet </a:t>
            </a:r>
            <a:r>
              <a:rPr lang="en" sz="2400">
                <a:solidFill>
                  <a:srgbClr val="222222"/>
                </a:solidFill>
                <a:highlight>
                  <a:schemeClr val="lt1"/>
                </a:highlight>
                <a:latin typeface="Arial"/>
                <a:ea typeface="Arial"/>
                <a:cs typeface="Arial"/>
                <a:sym typeface="Arial"/>
              </a:rPr>
              <a:t>(2017-2018)</a:t>
            </a:r>
            <a:endParaRPr/>
          </a:p>
        </p:txBody>
      </p:sp>
      <p:sp>
        <p:nvSpPr>
          <p:cNvPr id="128" name="Shape 128"/>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a:buAutoNum type="arabicPeriod"/>
            </a:pPr>
            <a:r>
              <a:rPr lang="en"/>
              <a:t>Use Dense Layers as connections and concatenate</a:t>
            </a:r>
            <a:endParaRPr/>
          </a:p>
          <a:p>
            <a:pPr marL="0" indent="0">
              <a:spcBef>
                <a:spcPts val="2133"/>
              </a:spcBef>
              <a:spcAft>
                <a:spcPts val="2133"/>
              </a:spcAft>
              <a:buNone/>
            </a:pPr>
            <a:endParaRPr/>
          </a:p>
        </p:txBody>
      </p:sp>
      <p:sp>
        <p:nvSpPr>
          <p:cNvPr id="129" name="Shape 129"/>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130" name="Shape 130"/>
          <p:cNvPicPr preferRelativeResize="0"/>
          <p:nvPr/>
        </p:nvPicPr>
        <p:blipFill>
          <a:blip r:embed="rId4">
            <a:alphaModFix/>
          </a:blip>
          <a:stretch>
            <a:fillRect/>
          </a:stretch>
        </p:blipFill>
        <p:spPr>
          <a:xfrm>
            <a:off x="6443204" y="1530333"/>
            <a:ext cx="5225531" cy="455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pPr>
              <a:lnSpc>
                <a:spcPct val="170000"/>
              </a:lnSpc>
              <a:spcBef>
                <a:spcPts val="2267"/>
              </a:spcBef>
            </a:pPr>
            <a:r>
              <a:rPr lang="en" sz="2400">
                <a:solidFill>
                  <a:srgbClr val="222222"/>
                </a:solidFill>
                <a:highlight>
                  <a:schemeClr val="lt1"/>
                </a:highlight>
                <a:latin typeface="Arial"/>
                <a:ea typeface="Arial"/>
                <a:cs typeface="Arial"/>
                <a:sym typeface="Arial"/>
              </a:rPr>
              <a:t>General Design Principles</a:t>
            </a:r>
            <a:endParaRPr/>
          </a:p>
          <a:p>
            <a:pPr>
              <a:spcBef>
                <a:spcPts val="1467"/>
              </a:spcBef>
            </a:pPr>
            <a:endParaRPr/>
          </a:p>
        </p:txBody>
      </p:sp>
      <p:sp>
        <p:nvSpPr>
          <p:cNvPr id="136" name="Shape 136"/>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a:buAutoNum type="arabicPeriod"/>
            </a:pPr>
            <a:r>
              <a:rPr lang="en"/>
              <a:t>Avoid Representational Bottlenecks</a:t>
            </a:r>
            <a:endParaRPr/>
          </a:p>
          <a:p>
            <a:pPr>
              <a:buAutoNum type="arabicPeriod"/>
            </a:pPr>
            <a:r>
              <a:rPr lang="en"/>
              <a:t> Increasing the activations per tile in a convolutional network allows for more disentangled features</a:t>
            </a:r>
            <a:endParaRPr/>
          </a:p>
          <a:p>
            <a:pPr>
              <a:buAutoNum type="arabicPeriod"/>
            </a:pPr>
            <a:r>
              <a:rPr lang="en"/>
              <a:t>Spatial aggregation can be done over lower dimensional embeddings without much or any loss in representational power</a:t>
            </a:r>
            <a:endParaRPr/>
          </a:p>
          <a:p>
            <a:pPr>
              <a:buAutoNum type="arabicPeriod"/>
            </a:pPr>
            <a:r>
              <a:rPr lang="en"/>
              <a:t>Balance the width and depth of the network</a:t>
            </a:r>
            <a:endParaRPr/>
          </a:p>
        </p:txBody>
      </p:sp>
      <p:sp>
        <p:nvSpPr>
          <p:cNvPr id="137" name="Shape 137"/>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Concluding Remarks</a:t>
            </a:r>
            <a:endParaRPr/>
          </a:p>
        </p:txBody>
      </p:sp>
      <p:sp>
        <p:nvSpPr>
          <p:cNvPr id="143" name="Shape 143"/>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144" name="Shape 144"/>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145" name="Shape 145"/>
          <p:cNvPicPr preferRelativeResize="0"/>
          <p:nvPr/>
        </p:nvPicPr>
        <p:blipFill>
          <a:blip r:embed="rId3">
            <a:alphaModFix/>
          </a:blip>
          <a:stretch>
            <a:fillRect/>
          </a:stretch>
        </p:blipFill>
        <p:spPr>
          <a:xfrm>
            <a:off x="0" y="1617767"/>
            <a:ext cx="12192000" cy="45336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Comparison</a:t>
            </a:r>
            <a:endParaRPr/>
          </a:p>
        </p:txBody>
      </p:sp>
      <p:sp>
        <p:nvSpPr>
          <p:cNvPr id="151" name="Shape 151"/>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sp>
        <p:nvSpPr>
          <p:cNvPr id="152" name="Shape 152"/>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Autofit/>
          </a:bodyPr>
          <a:lstStyle/>
          <a:p>
            <a:pPr marL="0" indent="0">
              <a:spcAft>
                <a:spcPts val="2133"/>
              </a:spcAft>
              <a:buNone/>
            </a:pPr>
            <a:endParaRPr/>
          </a:p>
        </p:txBody>
      </p:sp>
      <p:pic>
        <p:nvPicPr>
          <p:cNvPr id="153" name="Shape 153"/>
          <p:cNvPicPr preferRelativeResize="0"/>
          <p:nvPr/>
        </p:nvPicPr>
        <p:blipFill>
          <a:blip r:embed="rId3">
            <a:alphaModFix/>
          </a:blip>
          <a:stretch>
            <a:fillRect/>
          </a:stretch>
        </p:blipFill>
        <p:spPr>
          <a:xfrm>
            <a:off x="1786900" y="1356600"/>
            <a:ext cx="8356600" cy="543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5387-D1B6-4990-97FB-04EAA7337B55}"/>
              </a:ext>
            </a:extLst>
          </p:cNvPr>
          <p:cNvSpPr>
            <a:spLocks noGrp="1"/>
          </p:cNvSpPr>
          <p:nvPr>
            <p:ph type="title"/>
          </p:nvPr>
        </p:nvSpPr>
        <p:spPr/>
        <p:txBody>
          <a:bodyPr/>
          <a:lstStyle/>
          <a:p>
            <a:pPr algn="l"/>
            <a:r>
              <a:rPr lang="en-US" dirty="0"/>
              <a:t>Generators (warmup)</a:t>
            </a:r>
          </a:p>
        </p:txBody>
      </p:sp>
      <p:pic>
        <p:nvPicPr>
          <p:cNvPr id="6" name="Content Placeholder 5">
            <a:extLst>
              <a:ext uri="{FF2B5EF4-FFF2-40B4-BE49-F238E27FC236}">
                <a16:creationId xmlns:a16="http://schemas.microsoft.com/office/drawing/2014/main" id="{C9273744-5C28-4649-8C63-F9138B740415}"/>
              </a:ext>
            </a:extLst>
          </p:cNvPr>
          <p:cNvPicPr>
            <a:picLocks noGrp="1" noChangeAspect="1"/>
          </p:cNvPicPr>
          <p:nvPr>
            <p:ph sz="half" idx="1"/>
          </p:nvPr>
        </p:nvPicPr>
        <p:blipFill>
          <a:blip r:embed="rId2"/>
          <a:stretch>
            <a:fillRect/>
          </a:stretch>
        </p:blipFill>
        <p:spPr>
          <a:xfrm>
            <a:off x="830262" y="2324894"/>
            <a:ext cx="4943475" cy="3076575"/>
          </a:xfrm>
          <a:prstGeom prst="rect">
            <a:avLst/>
          </a:prstGeom>
        </p:spPr>
      </p:pic>
      <p:sp>
        <p:nvSpPr>
          <p:cNvPr id="5" name="Slide Number Placeholder 4">
            <a:extLst>
              <a:ext uri="{FF2B5EF4-FFF2-40B4-BE49-F238E27FC236}">
                <a16:creationId xmlns:a16="http://schemas.microsoft.com/office/drawing/2014/main" id="{3ED4DA1B-F6F6-49C9-8C14-D55BCF3F2407}"/>
              </a:ext>
            </a:extLst>
          </p:cNvPr>
          <p:cNvSpPr>
            <a:spLocks noGrp="1"/>
          </p:cNvSpPr>
          <p:nvPr>
            <p:ph type="sldNum" sz="quarter" idx="12"/>
          </p:nvPr>
        </p:nvSpPr>
        <p:spPr/>
        <p:txBody>
          <a:bodyPr/>
          <a:lstStyle/>
          <a:p>
            <a:fld id="{D635A05D-7D79-44E9-9F5E-C1C7FB7996E2}" type="slidenum">
              <a:rPr lang="en-US" smtClean="0">
                <a:solidFill>
                  <a:prstClr val="white"/>
                </a:solidFill>
              </a:rPr>
              <a:pPr/>
              <a:t>6</a:t>
            </a:fld>
            <a:endParaRPr lang="en-US" dirty="0">
              <a:solidFill>
                <a:prstClr val="white"/>
              </a:solidFill>
            </a:endParaRPr>
          </a:p>
        </p:txBody>
      </p:sp>
      <p:pic>
        <p:nvPicPr>
          <p:cNvPr id="10" name="Content Placeholder 9">
            <a:extLst>
              <a:ext uri="{FF2B5EF4-FFF2-40B4-BE49-F238E27FC236}">
                <a16:creationId xmlns:a16="http://schemas.microsoft.com/office/drawing/2014/main" id="{FE7F6E8D-AFAD-4DE7-A45B-D37A757AE1E3}"/>
              </a:ext>
            </a:extLst>
          </p:cNvPr>
          <p:cNvPicPr>
            <a:picLocks noGrp="1" noChangeAspect="1"/>
          </p:cNvPicPr>
          <p:nvPr>
            <p:ph sz="half" idx="2"/>
          </p:nvPr>
        </p:nvPicPr>
        <p:blipFill>
          <a:blip r:embed="rId3"/>
          <a:stretch>
            <a:fillRect/>
          </a:stretch>
        </p:blipFill>
        <p:spPr>
          <a:xfrm>
            <a:off x="7351712" y="2191544"/>
            <a:ext cx="3076575" cy="3343275"/>
          </a:xfrm>
          <a:prstGeom prst="rect">
            <a:avLst/>
          </a:prstGeom>
        </p:spPr>
      </p:pic>
    </p:spTree>
    <p:extLst>
      <p:ext uri="{BB962C8B-B14F-4D97-AF65-F5344CB8AC3E}">
        <p14:creationId xmlns:p14="http://schemas.microsoft.com/office/powerpoint/2010/main" val="1938252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289E-A5B5-44AB-AE11-2980278C2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EB7141-407B-460C-A877-C5238EFE7C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35EC4C3-0971-4166-98E2-807481D9972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CD34B330-821F-42C2-A95D-2BF540D5B61A}"/>
              </a:ext>
            </a:extLst>
          </p:cNvPr>
          <p:cNvSpPr>
            <a:spLocks noGrp="1"/>
          </p:cNvSpPr>
          <p:nvPr>
            <p:ph type="sldNum" sz="quarter" idx="12"/>
          </p:nvPr>
        </p:nvSpPr>
        <p:spPr/>
        <p:txBody>
          <a:bodyPr/>
          <a:lstStyle/>
          <a:p>
            <a:fld id="{D635A05D-7D79-44E9-9F5E-C1C7FB7996E2}" type="slidenum">
              <a:rPr lang="en-US" smtClean="0">
                <a:solidFill>
                  <a:prstClr val="white"/>
                </a:solidFill>
              </a:rPr>
              <a:pPr/>
              <a:t>7</a:t>
            </a:fld>
            <a:endParaRPr lang="en-US">
              <a:solidFill>
                <a:prstClr val="white"/>
              </a:solidFill>
            </a:endParaRPr>
          </a:p>
        </p:txBody>
      </p:sp>
      <p:pic>
        <p:nvPicPr>
          <p:cNvPr id="6" name="Picture 5">
            <a:extLst>
              <a:ext uri="{FF2B5EF4-FFF2-40B4-BE49-F238E27FC236}">
                <a16:creationId xmlns:a16="http://schemas.microsoft.com/office/drawing/2014/main" id="{90CC6191-0FD4-46A9-A43D-46292CF02706}"/>
              </a:ext>
            </a:extLst>
          </p:cNvPr>
          <p:cNvPicPr>
            <a:picLocks noChangeAspect="1"/>
          </p:cNvPicPr>
          <p:nvPr/>
        </p:nvPicPr>
        <p:blipFill>
          <a:blip r:embed="rId2"/>
          <a:stretch>
            <a:fillRect/>
          </a:stretch>
        </p:blipFill>
        <p:spPr>
          <a:xfrm>
            <a:off x="609600" y="454335"/>
            <a:ext cx="10586224" cy="5361854"/>
          </a:xfrm>
          <a:prstGeom prst="rect">
            <a:avLst/>
          </a:prstGeom>
        </p:spPr>
      </p:pic>
    </p:spTree>
    <p:extLst>
      <p:ext uri="{BB962C8B-B14F-4D97-AF65-F5344CB8AC3E}">
        <p14:creationId xmlns:p14="http://schemas.microsoft.com/office/powerpoint/2010/main" val="1639013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5012-02DB-4B83-82CB-D428304B4DEF}"/>
              </a:ext>
            </a:extLst>
          </p:cNvPr>
          <p:cNvSpPr>
            <a:spLocks noGrp="1"/>
          </p:cNvSpPr>
          <p:nvPr>
            <p:ph type="title"/>
          </p:nvPr>
        </p:nvSpPr>
        <p:spPr/>
        <p:txBody>
          <a:bodyPr/>
          <a:lstStyle/>
          <a:p>
            <a:pPr algn="l"/>
            <a:r>
              <a:rPr lang="en-US" dirty="0"/>
              <a:t>Decorators</a:t>
            </a:r>
          </a:p>
        </p:txBody>
      </p:sp>
      <p:pic>
        <p:nvPicPr>
          <p:cNvPr id="6" name="Content Placeholder 5">
            <a:extLst>
              <a:ext uri="{FF2B5EF4-FFF2-40B4-BE49-F238E27FC236}">
                <a16:creationId xmlns:a16="http://schemas.microsoft.com/office/drawing/2014/main" id="{F1F0EE2A-5B4B-479B-AA9B-3C9747582B33}"/>
              </a:ext>
            </a:extLst>
          </p:cNvPr>
          <p:cNvPicPr>
            <a:picLocks noGrp="1" noChangeAspect="1"/>
          </p:cNvPicPr>
          <p:nvPr>
            <p:ph sz="half" idx="1"/>
          </p:nvPr>
        </p:nvPicPr>
        <p:blipFill>
          <a:blip r:embed="rId2"/>
          <a:stretch>
            <a:fillRect/>
          </a:stretch>
        </p:blipFill>
        <p:spPr>
          <a:xfrm>
            <a:off x="1249362" y="2029619"/>
            <a:ext cx="4105275" cy="3667125"/>
          </a:xfrm>
          <a:prstGeom prst="rect">
            <a:avLst/>
          </a:prstGeom>
        </p:spPr>
      </p:pic>
      <p:sp>
        <p:nvSpPr>
          <p:cNvPr id="4" name="Content Placeholder 3">
            <a:extLst>
              <a:ext uri="{FF2B5EF4-FFF2-40B4-BE49-F238E27FC236}">
                <a16:creationId xmlns:a16="http://schemas.microsoft.com/office/drawing/2014/main" id="{AC9E2E98-2FF2-4517-8FB9-38B950E8234D}"/>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595D98C-38AB-4690-A453-A3E10BDAE13D}"/>
              </a:ext>
            </a:extLst>
          </p:cNvPr>
          <p:cNvSpPr>
            <a:spLocks noGrp="1"/>
          </p:cNvSpPr>
          <p:nvPr>
            <p:ph type="sldNum" sz="quarter" idx="12"/>
          </p:nvPr>
        </p:nvSpPr>
        <p:spPr/>
        <p:txBody>
          <a:bodyPr/>
          <a:lstStyle/>
          <a:p>
            <a:fld id="{D635A05D-7D79-44E9-9F5E-C1C7FB7996E2}" type="slidenum">
              <a:rPr lang="en-US" smtClean="0">
                <a:solidFill>
                  <a:prstClr val="white"/>
                </a:solidFill>
              </a:rPr>
              <a:pPr/>
              <a:t>8</a:t>
            </a:fld>
            <a:endParaRPr lang="en-US">
              <a:solidFill>
                <a:prstClr val="white"/>
              </a:solidFill>
            </a:endParaRPr>
          </a:p>
        </p:txBody>
      </p:sp>
    </p:spTree>
    <p:extLst>
      <p:ext uri="{BB962C8B-B14F-4D97-AF65-F5344CB8AC3E}">
        <p14:creationId xmlns:p14="http://schemas.microsoft.com/office/powerpoint/2010/main" val="42703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036DA1-E7DF-42C5-A4DC-17FCF2C1E7B1}"/>
              </a:ext>
            </a:extLst>
          </p:cNvPr>
          <p:cNvSpPr>
            <a:spLocks noGrp="1"/>
          </p:cNvSpPr>
          <p:nvPr>
            <p:ph type="title"/>
          </p:nvPr>
        </p:nvSpPr>
        <p:spPr/>
        <p:txBody>
          <a:bodyPr/>
          <a:lstStyle/>
          <a:p>
            <a:r>
              <a:rPr lang="en-US" dirty="0"/>
              <a:t>Data Generators/Pipelines</a:t>
            </a:r>
          </a:p>
        </p:txBody>
      </p:sp>
      <p:sp>
        <p:nvSpPr>
          <p:cNvPr id="7" name="Text Placeholder 6">
            <a:extLst>
              <a:ext uri="{FF2B5EF4-FFF2-40B4-BE49-F238E27FC236}">
                <a16:creationId xmlns:a16="http://schemas.microsoft.com/office/drawing/2014/main" id="{8D3D8D76-1DBD-4C78-9A86-C316620F2C91}"/>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2182911F-13DA-453F-9414-3EB1CECC5CEF}"/>
              </a:ext>
            </a:extLst>
          </p:cNvPr>
          <p:cNvSpPr>
            <a:spLocks noGrp="1"/>
          </p:cNvSpPr>
          <p:nvPr>
            <p:ph type="sldNum" sz="quarter" idx="12"/>
          </p:nvPr>
        </p:nvSpPr>
        <p:spPr/>
        <p:txBody>
          <a:bodyPr/>
          <a:lstStyle/>
          <a:p>
            <a:fld id="{D635A05D-7D79-44E9-9F5E-C1C7FB7996E2}" type="slidenum">
              <a:rPr lang="en-US" smtClean="0">
                <a:solidFill>
                  <a:prstClr val="white"/>
                </a:solidFill>
              </a:rPr>
              <a:pPr/>
              <a:t>9</a:t>
            </a:fld>
            <a:endParaRPr lang="en-US">
              <a:solidFill>
                <a:prstClr val="white"/>
              </a:solidFill>
            </a:endParaRPr>
          </a:p>
        </p:txBody>
      </p:sp>
    </p:spTree>
    <p:extLst>
      <p:ext uri="{BB962C8B-B14F-4D97-AF65-F5344CB8AC3E}">
        <p14:creationId xmlns:p14="http://schemas.microsoft.com/office/powerpoint/2010/main" val="34482942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10551</TotalTime>
  <Words>1759</Words>
  <Application>Microsoft Office PowerPoint</Application>
  <PresentationFormat>Widescreen</PresentationFormat>
  <Paragraphs>411</Paragraphs>
  <Slides>59</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Arial</vt:lpstr>
      <vt:lpstr>Calibri</vt:lpstr>
      <vt:lpstr>Lato</vt:lpstr>
      <vt:lpstr>Playfair Display</vt:lpstr>
      <vt:lpstr>Times New Roman</vt:lpstr>
      <vt:lpstr>1_Office Theme</vt:lpstr>
      <vt:lpstr>Coral</vt:lpstr>
      <vt:lpstr>ME 592X: Data Analytics and Machine Learning for Cyber-Physical Systems Applications </vt:lpstr>
      <vt:lpstr>Motivation</vt:lpstr>
      <vt:lpstr>Deep Learning Training</vt:lpstr>
      <vt:lpstr>Warmup Exercise (python)</vt:lpstr>
      <vt:lpstr>Property method (complete implementation)</vt:lpstr>
      <vt:lpstr>Generators (warmup)</vt:lpstr>
      <vt:lpstr>PowerPoint Presentation</vt:lpstr>
      <vt:lpstr>Decorators</vt:lpstr>
      <vt:lpstr>Data Generators/Pipelines</vt:lpstr>
      <vt:lpstr>More Python fundamentals</vt:lpstr>
      <vt:lpstr>getitem method</vt:lpstr>
      <vt:lpstr>Naïve Implementation of a Data Loader (Fashion MNIST)</vt:lpstr>
      <vt:lpstr>Naïve Implementation</vt:lpstr>
      <vt:lpstr>Data Pipelines</vt:lpstr>
      <vt:lpstr>Data Pipelines in Keras</vt:lpstr>
      <vt:lpstr>Data Pipelines in Pytorch</vt:lpstr>
      <vt:lpstr>Data Pipelines in Tensorflow</vt:lpstr>
      <vt:lpstr>Learning Algorithms and Implementations</vt:lpstr>
      <vt:lpstr>Back-propagation</vt:lpstr>
      <vt:lpstr>Convolution, Max-pool and Dense Layer Backprop</vt:lpstr>
      <vt:lpstr>ReLu, sigmoid, and linear Backprop</vt:lpstr>
      <vt:lpstr>Challenges in implementing Deep Learning Algorithms</vt:lpstr>
      <vt:lpstr>Platforms</vt:lpstr>
      <vt:lpstr>About the Platforms</vt:lpstr>
      <vt:lpstr>Choose the platform</vt:lpstr>
      <vt:lpstr>Wrappers to the Deep Learning Platforms</vt:lpstr>
      <vt:lpstr>Keras</vt:lpstr>
      <vt:lpstr>Dependencies for Keras</vt:lpstr>
      <vt:lpstr>Recommended Hardware Requirements</vt:lpstr>
      <vt:lpstr>Model Creation</vt:lpstr>
      <vt:lpstr>Layers</vt:lpstr>
      <vt:lpstr>Loss Function</vt:lpstr>
      <vt:lpstr>Optimizer</vt:lpstr>
      <vt:lpstr>Activations</vt:lpstr>
      <vt:lpstr>Callbacks</vt:lpstr>
      <vt:lpstr>Pretrained Models</vt:lpstr>
      <vt:lpstr>Keras Demo</vt:lpstr>
      <vt:lpstr>Useful Links:</vt:lpstr>
      <vt:lpstr>Tensorflow</vt:lpstr>
      <vt:lpstr>Tensorflow Execution</vt:lpstr>
      <vt:lpstr>Tensorflow for MNIST</vt:lpstr>
      <vt:lpstr>tf.keras</vt:lpstr>
      <vt:lpstr>Subclassing api</vt:lpstr>
      <vt:lpstr>Class structure</vt:lpstr>
      <vt:lpstr>Pytorch</vt:lpstr>
      <vt:lpstr>Advantages and Disadvantages</vt:lpstr>
      <vt:lpstr>Challenges</vt:lpstr>
      <vt:lpstr>Architectures</vt:lpstr>
      <vt:lpstr>AlexNet  (2012) </vt:lpstr>
      <vt:lpstr>ZF Net (2013)  Very similar architecture to AlexNet, except for a few minor modifications. AlexNet trained on 15 million images, while ZF Net trained on only 1.3 million images. Instead of using 11x11 sized filters in the first layer (which is what AlexNet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 As the network grows, we also see a rise in the number of filters used. It is this paper which introduces the feature visualization, named DeConvNet VGG also has a similar learnings (salient feature, simple and deep) </vt:lpstr>
      <vt:lpstr>VGG Net (2014) </vt:lpstr>
      <vt:lpstr>GoogLeNet (2015) </vt:lpstr>
      <vt:lpstr>Microsoft ResNet (2015) </vt:lpstr>
      <vt:lpstr>Inception-ResNet (V1-V4)(2016) </vt:lpstr>
      <vt:lpstr>Xception(2017) </vt:lpstr>
      <vt:lpstr>DenseNet (2017-2018)</vt:lpstr>
      <vt:lpstr>General Design Principles </vt:lpstr>
      <vt:lpstr>Concluding Remarks</vt:lpstr>
      <vt:lpstr>Comparison</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identification</dc:title>
  <dc:creator>Chao Liu</dc:creator>
  <cp:lastModifiedBy>Balu, Aditya [M E]</cp:lastModifiedBy>
  <cp:revision>471</cp:revision>
  <dcterms:created xsi:type="dcterms:W3CDTF">2016-11-09T18:55:55Z</dcterms:created>
  <dcterms:modified xsi:type="dcterms:W3CDTF">2019-03-07T20:36:58Z</dcterms:modified>
</cp:coreProperties>
</file>